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3"/>
  </p:notesMasterIdLst>
  <p:sldIdLst>
    <p:sldId id="268" r:id="rId2"/>
    <p:sldId id="269" r:id="rId3"/>
    <p:sldId id="270" r:id="rId4"/>
    <p:sldId id="271" r:id="rId5"/>
    <p:sldId id="272" r:id="rId6"/>
    <p:sldId id="273" r:id="rId7"/>
    <p:sldId id="274" r:id="rId8"/>
    <p:sldId id="275" r:id="rId9"/>
    <p:sldId id="276" r:id="rId10"/>
    <p:sldId id="277" r:id="rId11"/>
    <p:sldId id="278" r:id="rId12"/>
  </p:sldIdLst>
  <p:sldSz cx="18288000" cy="10287000"/>
  <p:notesSz cx="6858000" cy="9144000"/>
  <p:embeddedFontLst>
    <p:embeddedFont>
      <p:font typeface="Antic" panose="020B0604020202020204" charset="0"/>
      <p:regular r:id="rId14"/>
    </p:embeddedFont>
    <p:embeddedFont>
      <p:font typeface="Antic Bold" panose="020B0604020202020204" charset="0"/>
      <p:regular r:id="rId15"/>
    </p:embeddedFont>
    <p:embeddedFont>
      <p:font typeface="Borsok" panose="02000503000000020002"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inimized">
    <p:restoredLeft sz="0" autoAdjust="0"/>
    <p:restoredTop sz="0" autoAdjust="0"/>
  </p:normalViewPr>
  <p:slideViewPr>
    <p:cSldViewPr>
      <p:cViewPr varScale="1">
        <p:scale>
          <a:sx n="18" d="100"/>
          <a:sy n="18" d="100"/>
        </p:scale>
        <p:origin x="4428"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50"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751"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752"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753"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54"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755"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95" name="Title 1"/>
          <p:cNvSpPr>
            <a:spLocks noGrp="1"/>
          </p:cNvSpPr>
          <p:nvPr>
            <p:ph type="ctrTitle"/>
          </p:nvPr>
        </p:nvSpPr>
        <p:spPr>
          <a:xfrm>
            <a:off x="685800" y="2130425"/>
            <a:ext cx="7772400" cy="1470025"/>
          </a:xfrm>
        </p:spPr>
        <p:txBody>
          <a:bodyPr/>
          <a:lstStyle/>
          <a:p>
            <a:r>
              <a:rPr lang="en-US"/>
              <a:t>Click to edit Master title style</a:t>
            </a:r>
          </a:p>
        </p:txBody>
      </p:sp>
      <p:sp>
        <p:nvSpPr>
          <p:cNvPr id="1048696"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048697" name="Date Placeholder 3"/>
          <p:cNvSpPr>
            <a:spLocks noGrp="1"/>
          </p:cNvSpPr>
          <p:nvPr>
            <p:ph type="dt" sz="half" idx="10"/>
          </p:nvPr>
        </p:nvSpPr>
        <p:spPr/>
        <p:txBody>
          <a:bodyPr/>
          <a:lstStyle/>
          <a:p>
            <a:fld id="{1D8BD707-D9CF-40AE-B4C6-C98DA3205C09}" type="datetimeFigureOut">
              <a:rPr lang="en-US" smtClean="0"/>
              <a:t>1/12/2024</a:t>
            </a:fld>
            <a:endParaRPr lang="en-US"/>
          </a:p>
        </p:txBody>
      </p:sp>
      <p:sp>
        <p:nvSpPr>
          <p:cNvPr id="1048698" name="Footer Placeholder 4"/>
          <p:cNvSpPr>
            <a:spLocks noGrp="1"/>
          </p:cNvSpPr>
          <p:nvPr>
            <p:ph type="ftr" sz="quarter" idx="11"/>
          </p:nvPr>
        </p:nvSpPr>
        <p:spPr/>
        <p:txBody>
          <a:bodyPr/>
          <a:lstStyle/>
          <a:p>
            <a:endParaRPr lang="en-US"/>
          </a:p>
        </p:txBody>
      </p:sp>
      <p:sp>
        <p:nvSpPr>
          <p:cNvPr id="1048699"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709" name="Title 1"/>
          <p:cNvSpPr>
            <a:spLocks noGrp="1"/>
          </p:cNvSpPr>
          <p:nvPr>
            <p:ph type="title"/>
          </p:nvPr>
        </p:nvSpPr>
        <p:spPr/>
        <p:txBody>
          <a:bodyPr/>
          <a:lstStyle/>
          <a:p>
            <a:r>
              <a:rPr lang="en-US"/>
              <a:t>Click to edit Master title style</a:t>
            </a:r>
          </a:p>
        </p:txBody>
      </p:sp>
      <p:sp>
        <p:nvSpPr>
          <p:cNvPr id="1048710"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11" name="Date Placeholder 3"/>
          <p:cNvSpPr>
            <a:spLocks noGrp="1"/>
          </p:cNvSpPr>
          <p:nvPr>
            <p:ph type="dt" sz="half" idx="10"/>
          </p:nvPr>
        </p:nvSpPr>
        <p:spPr/>
        <p:txBody>
          <a:bodyPr/>
          <a:lstStyle/>
          <a:p>
            <a:fld id="{1D8BD707-D9CF-40AE-B4C6-C98DA3205C09}" type="datetimeFigureOut">
              <a:rPr lang="en-US" smtClean="0"/>
              <a:t>1/12/2024</a:t>
            </a:fld>
            <a:endParaRPr lang="en-US"/>
          </a:p>
        </p:txBody>
      </p:sp>
      <p:sp>
        <p:nvSpPr>
          <p:cNvPr id="1048712" name="Footer Placeholder 4"/>
          <p:cNvSpPr>
            <a:spLocks noGrp="1"/>
          </p:cNvSpPr>
          <p:nvPr>
            <p:ph type="ftr" sz="quarter" idx="11"/>
          </p:nvPr>
        </p:nvSpPr>
        <p:spPr/>
        <p:txBody>
          <a:bodyPr/>
          <a:lstStyle/>
          <a:p>
            <a:endParaRPr lang="en-US"/>
          </a:p>
        </p:txBody>
      </p:sp>
      <p:sp>
        <p:nvSpPr>
          <p:cNvPr id="1048713"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725"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1048726"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48727" name="Date Placeholder 3"/>
          <p:cNvSpPr>
            <a:spLocks noGrp="1"/>
          </p:cNvSpPr>
          <p:nvPr>
            <p:ph type="dt" sz="half" idx="10"/>
          </p:nvPr>
        </p:nvSpPr>
        <p:spPr/>
        <p:txBody>
          <a:bodyPr/>
          <a:lstStyle/>
          <a:p>
            <a:fld id="{1D8BD707-D9CF-40AE-B4C6-C98DA3205C09}" type="datetimeFigureOut">
              <a:rPr lang="en-US" smtClean="0"/>
              <a:t>1/12/2024</a:t>
            </a:fld>
            <a:endParaRPr lang="en-US"/>
          </a:p>
        </p:txBody>
      </p:sp>
      <p:sp>
        <p:nvSpPr>
          <p:cNvPr id="1048728" name="Footer Placeholder 4"/>
          <p:cNvSpPr>
            <a:spLocks noGrp="1"/>
          </p:cNvSpPr>
          <p:nvPr>
            <p:ph type="ftr" sz="quarter" idx="11"/>
          </p:nvPr>
        </p:nvSpPr>
        <p:spPr/>
        <p:txBody>
          <a:bodyPr/>
          <a:lstStyle/>
          <a:p>
            <a:endParaRPr lang="en-US"/>
          </a:p>
        </p:txBody>
      </p:sp>
      <p:sp>
        <p:nvSpPr>
          <p:cNvPr id="1048729"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730" name="Title 1"/>
          <p:cNvSpPr>
            <a:spLocks noGrp="1"/>
          </p:cNvSpPr>
          <p:nvPr>
            <p:ph type="title"/>
          </p:nvPr>
        </p:nvSpPr>
        <p:spPr/>
        <p:txBody>
          <a:bodyPr/>
          <a:lstStyle/>
          <a:p>
            <a:r>
              <a:rPr lang="en-US"/>
              <a:t>Click to edit Master title style</a:t>
            </a:r>
          </a:p>
        </p:txBody>
      </p:sp>
      <p:sp>
        <p:nvSpPr>
          <p:cNvPr id="1048731"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32"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33" name="Date Placeholder 4"/>
          <p:cNvSpPr>
            <a:spLocks noGrp="1"/>
          </p:cNvSpPr>
          <p:nvPr>
            <p:ph type="dt" sz="half" idx="10"/>
          </p:nvPr>
        </p:nvSpPr>
        <p:spPr/>
        <p:txBody>
          <a:bodyPr/>
          <a:lstStyle/>
          <a:p>
            <a:fld id="{1D8BD707-D9CF-40AE-B4C6-C98DA3205C09}" type="datetimeFigureOut">
              <a:rPr lang="en-US" smtClean="0"/>
              <a:t>1/12/2024</a:t>
            </a:fld>
            <a:endParaRPr lang="en-US"/>
          </a:p>
        </p:txBody>
      </p:sp>
      <p:sp>
        <p:nvSpPr>
          <p:cNvPr id="1048734" name="Footer Placeholder 5"/>
          <p:cNvSpPr>
            <a:spLocks noGrp="1"/>
          </p:cNvSpPr>
          <p:nvPr>
            <p:ph type="ftr" sz="quarter" idx="11"/>
          </p:nvPr>
        </p:nvSpPr>
        <p:spPr/>
        <p:txBody>
          <a:bodyPr/>
          <a:lstStyle/>
          <a:p>
            <a:endParaRPr lang="en-US"/>
          </a:p>
        </p:txBody>
      </p:sp>
      <p:sp>
        <p:nvSpPr>
          <p:cNvPr id="1048735"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736" name="Title 1"/>
          <p:cNvSpPr>
            <a:spLocks noGrp="1"/>
          </p:cNvSpPr>
          <p:nvPr>
            <p:ph type="title"/>
          </p:nvPr>
        </p:nvSpPr>
        <p:spPr/>
        <p:txBody>
          <a:bodyPr/>
          <a:lstStyle/>
          <a:p>
            <a:r>
              <a:rPr lang="en-US"/>
              <a:t>Click to edit Master title style</a:t>
            </a:r>
          </a:p>
        </p:txBody>
      </p:sp>
      <p:sp>
        <p:nvSpPr>
          <p:cNvPr id="1048737"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38"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39"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40"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41" name="Date Placeholder 6"/>
          <p:cNvSpPr>
            <a:spLocks noGrp="1"/>
          </p:cNvSpPr>
          <p:nvPr>
            <p:ph type="dt" sz="half" idx="10"/>
          </p:nvPr>
        </p:nvSpPr>
        <p:spPr/>
        <p:txBody>
          <a:bodyPr/>
          <a:lstStyle/>
          <a:p>
            <a:fld id="{1D8BD707-D9CF-40AE-B4C6-C98DA3205C09}" type="datetimeFigureOut">
              <a:rPr lang="en-US" smtClean="0"/>
              <a:t>1/12/2024</a:t>
            </a:fld>
            <a:endParaRPr lang="en-US"/>
          </a:p>
        </p:txBody>
      </p:sp>
      <p:sp>
        <p:nvSpPr>
          <p:cNvPr id="1048742" name="Footer Placeholder 7"/>
          <p:cNvSpPr>
            <a:spLocks noGrp="1"/>
          </p:cNvSpPr>
          <p:nvPr>
            <p:ph type="ftr" sz="quarter" idx="11"/>
          </p:nvPr>
        </p:nvSpPr>
        <p:spPr/>
        <p:txBody>
          <a:bodyPr/>
          <a:lstStyle/>
          <a:p>
            <a:endParaRPr lang="en-US"/>
          </a:p>
        </p:txBody>
      </p:sp>
      <p:sp>
        <p:nvSpPr>
          <p:cNvPr id="1048743"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700" name="Title 1"/>
          <p:cNvSpPr>
            <a:spLocks noGrp="1"/>
          </p:cNvSpPr>
          <p:nvPr>
            <p:ph type="title"/>
          </p:nvPr>
        </p:nvSpPr>
        <p:spPr/>
        <p:txBody>
          <a:bodyPr/>
          <a:lstStyle/>
          <a:p>
            <a:r>
              <a:rPr lang="en-US"/>
              <a:t>Click to edit Master title style</a:t>
            </a:r>
          </a:p>
        </p:txBody>
      </p:sp>
      <p:sp>
        <p:nvSpPr>
          <p:cNvPr id="1048701" name="Date Placeholder 2"/>
          <p:cNvSpPr>
            <a:spLocks noGrp="1"/>
          </p:cNvSpPr>
          <p:nvPr>
            <p:ph type="dt" sz="half" idx="10"/>
          </p:nvPr>
        </p:nvSpPr>
        <p:spPr/>
        <p:txBody>
          <a:bodyPr/>
          <a:lstStyle/>
          <a:p>
            <a:fld id="{1D8BD707-D9CF-40AE-B4C6-C98DA3205C09}" type="datetimeFigureOut">
              <a:rPr lang="en-US" smtClean="0"/>
              <a:t>1/12/2024</a:t>
            </a:fld>
            <a:endParaRPr lang="en-US"/>
          </a:p>
        </p:txBody>
      </p:sp>
      <p:sp>
        <p:nvSpPr>
          <p:cNvPr id="1048702" name="Footer Placeholder 3"/>
          <p:cNvSpPr>
            <a:spLocks noGrp="1"/>
          </p:cNvSpPr>
          <p:nvPr>
            <p:ph type="ftr" sz="quarter" idx="11"/>
          </p:nvPr>
        </p:nvSpPr>
        <p:spPr/>
        <p:txBody>
          <a:bodyPr/>
          <a:lstStyle/>
          <a:p>
            <a:endParaRPr lang="en-US"/>
          </a:p>
        </p:txBody>
      </p:sp>
      <p:sp>
        <p:nvSpPr>
          <p:cNvPr id="1048703"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581" name="Date Placeholder 1"/>
          <p:cNvSpPr>
            <a:spLocks noGrp="1"/>
          </p:cNvSpPr>
          <p:nvPr>
            <p:ph type="dt" sz="half" idx="10"/>
          </p:nvPr>
        </p:nvSpPr>
        <p:spPr/>
        <p:txBody>
          <a:bodyPr/>
          <a:lstStyle/>
          <a:p>
            <a:fld id="{1D8BD707-D9CF-40AE-B4C6-C98DA3205C09}" type="datetimeFigureOut">
              <a:rPr lang="en-US" smtClean="0"/>
              <a:t>1/12/2024</a:t>
            </a:fld>
            <a:endParaRPr lang="en-US"/>
          </a:p>
        </p:txBody>
      </p:sp>
      <p:sp>
        <p:nvSpPr>
          <p:cNvPr id="1048582" name="Footer Placeholder 2"/>
          <p:cNvSpPr>
            <a:spLocks noGrp="1"/>
          </p:cNvSpPr>
          <p:nvPr>
            <p:ph type="ftr" sz="quarter" idx="11"/>
          </p:nvPr>
        </p:nvSpPr>
        <p:spPr/>
        <p:txBody>
          <a:bodyPr/>
          <a:lstStyle/>
          <a:p>
            <a:endParaRPr lang="en-US"/>
          </a:p>
        </p:txBody>
      </p:sp>
      <p:sp>
        <p:nvSpPr>
          <p:cNvPr id="1048583"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744"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1048745"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46"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47" name="Date Placeholder 4"/>
          <p:cNvSpPr>
            <a:spLocks noGrp="1"/>
          </p:cNvSpPr>
          <p:nvPr>
            <p:ph type="dt" sz="half" idx="10"/>
          </p:nvPr>
        </p:nvSpPr>
        <p:spPr/>
        <p:txBody>
          <a:bodyPr/>
          <a:lstStyle/>
          <a:p>
            <a:fld id="{1D8BD707-D9CF-40AE-B4C6-C98DA3205C09}" type="datetimeFigureOut">
              <a:rPr lang="en-US" smtClean="0"/>
              <a:t>1/12/2024</a:t>
            </a:fld>
            <a:endParaRPr lang="en-US"/>
          </a:p>
        </p:txBody>
      </p:sp>
      <p:sp>
        <p:nvSpPr>
          <p:cNvPr id="1048748" name="Footer Placeholder 5"/>
          <p:cNvSpPr>
            <a:spLocks noGrp="1"/>
          </p:cNvSpPr>
          <p:nvPr>
            <p:ph type="ftr" sz="quarter" idx="11"/>
          </p:nvPr>
        </p:nvSpPr>
        <p:spPr/>
        <p:txBody>
          <a:bodyPr/>
          <a:lstStyle/>
          <a:p>
            <a:endParaRPr lang="en-US"/>
          </a:p>
        </p:txBody>
      </p:sp>
      <p:sp>
        <p:nvSpPr>
          <p:cNvPr id="1048749"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714"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1048715"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48716"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17" name="Date Placeholder 4"/>
          <p:cNvSpPr>
            <a:spLocks noGrp="1"/>
          </p:cNvSpPr>
          <p:nvPr>
            <p:ph type="dt" sz="half" idx="10"/>
          </p:nvPr>
        </p:nvSpPr>
        <p:spPr/>
        <p:txBody>
          <a:bodyPr/>
          <a:lstStyle/>
          <a:p>
            <a:fld id="{1D8BD707-D9CF-40AE-B4C6-C98DA3205C09}" type="datetimeFigureOut">
              <a:rPr lang="en-US" smtClean="0"/>
              <a:t>1/12/2024</a:t>
            </a:fld>
            <a:endParaRPr lang="en-US"/>
          </a:p>
        </p:txBody>
      </p:sp>
      <p:sp>
        <p:nvSpPr>
          <p:cNvPr id="1048718" name="Footer Placeholder 5"/>
          <p:cNvSpPr>
            <a:spLocks noGrp="1"/>
          </p:cNvSpPr>
          <p:nvPr>
            <p:ph type="ftr" sz="quarter" idx="11"/>
          </p:nvPr>
        </p:nvSpPr>
        <p:spPr/>
        <p:txBody>
          <a:bodyPr/>
          <a:lstStyle/>
          <a:p>
            <a:endParaRPr lang="en-US"/>
          </a:p>
        </p:txBody>
      </p:sp>
      <p:sp>
        <p:nvSpPr>
          <p:cNvPr id="1048719"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720" name="Title 1"/>
          <p:cNvSpPr>
            <a:spLocks noGrp="1"/>
          </p:cNvSpPr>
          <p:nvPr>
            <p:ph type="title"/>
          </p:nvPr>
        </p:nvSpPr>
        <p:spPr/>
        <p:txBody>
          <a:bodyPr/>
          <a:lstStyle/>
          <a:p>
            <a:r>
              <a:rPr lang="en-US"/>
              <a:t>Click to edit Master title style</a:t>
            </a:r>
          </a:p>
        </p:txBody>
      </p:sp>
      <p:sp>
        <p:nvSpPr>
          <p:cNvPr id="1048721"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2" name="Date Placeholder 3"/>
          <p:cNvSpPr>
            <a:spLocks noGrp="1"/>
          </p:cNvSpPr>
          <p:nvPr>
            <p:ph type="dt" sz="half" idx="10"/>
          </p:nvPr>
        </p:nvSpPr>
        <p:spPr/>
        <p:txBody>
          <a:bodyPr/>
          <a:lstStyle/>
          <a:p>
            <a:fld id="{1D8BD707-D9CF-40AE-B4C6-C98DA3205C09}" type="datetimeFigureOut">
              <a:rPr lang="en-US" smtClean="0"/>
              <a:t>1/12/2024</a:t>
            </a:fld>
            <a:endParaRPr lang="en-US"/>
          </a:p>
        </p:txBody>
      </p:sp>
      <p:sp>
        <p:nvSpPr>
          <p:cNvPr id="1048723" name="Footer Placeholder 4"/>
          <p:cNvSpPr>
            <a:spLocks noGrp="1"/>
          </p:cNvSpPr>
          <p:nvPr>
            <p:ph type="ftr" sz="quarter" idx="11"/>
          </p:nvPr>
        </p:nvSpPr>
        <p:spPr/>
        <p:txBody>
          <a:bodyPr/>
          <a:lstStyle/>
          <a:p>
            <a:endParaRPr lang="en-US"/>
          </a:p>
        </p:txBody>
      </p:sp>
      <p:sp>
        <p:nvSpPr>
          <p:cNvPr id="1048724"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704"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1048705"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6" name="Date Placeholder 3"/>
          <p:cNvSpPr>
            <a:spLocks noGrp="1"/>
          </p:cNvSpPr>
          <p:nvPr>
            <p:ph type="dt" sz="half" idx="10"/>
          </p:nvPr>
        </p:nvSpPr>
        <p:spPr/>
        <p:txBody>
          <a:bodyPr/>
          <a:lstStyle/>
          <a:p>
            <a:fld id="{1D8BD707-D9CF-40AE-B4C6-C98DA3205C09}" type="datetimeFigureOut">
              <a:rPr lang="en-US" smtClean="0"/>
              <a:t>1/12/2024</a:t>
            </a:fld>
            <a:endParaRPr lang="en-US"/>
          </a:p>
        </p:txBody>
      </p:sp>
      <p:sp>
        <p:nvSpPr>
          <p:cNvPr id="1048707" name="Footer Placeholder 4"/>
          <p:cNvSpPr>
            <a:spLocks noGrp="1"/>
          </p:cNvSpPr>
          <p:nvPr>
            <p:ph type="ftr" sz="quarter" idx="11"/>
          </p:nvPr>
        </p:nvSpPr>
        <p:spPr/>
        <p:txBody>
          <a:bodyPr/>
          <a:lstStyle/>
          <a:p>
            <a:endParaRPr lang="en-US"/>
          </a:p>
        </p:txBody>
      </p:sp>
      <p:sp>
        <p:nvSpPr>
          <p:cNvPr id="1048708"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1048577"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7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1/12/2024</a:t>
            </a:fld>
            <a:endParaRPr lang="en-US"/>
          </a:p>
        </p:txBody>
      </p:sp>
      <p:sp>
        <p:nvSpPr>
          <p:cNvPr id="104857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1048580"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584" name="Freeform 2"/>
          <p:cNvSpPr/>
          <p:nvPr/>
        </p:nvSpPr>
        <p:spPr>
          <a:xfrm>
            <a:off x="-1524227" y="-1440212"/>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585" name="Freeform 3"/>
          <p:cNvSpPr/>
          <p:nvPr/>
        </p:nvSpPr>
        <p:spPr>
          <a:xfrm>
            <a:off x="16003974" y="7737799"/>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586"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587" name="Freeform 5"/>
          <p:cNvSpPr/>
          <p:nvPr/>
        </p:nvSpPr>
        <p:spPr>
          <a:xfrm rot="2076443">
            <a:off x="4533190" y="587448"/>
            <a:ext cx="1647292" cy="3100113"/>
          </a:xfrm>
          <a:custGeom>
            <a:avLst/>
            <a:gdLst/>
            <a:ahLst/>
            <a:cxnLst/>
            <a:rect l="l" t="t" r="r" b="b"/>
            <a:pathLst>
              <a:path w="1647292" h="3100113">
                <a:moveTo>
                  <a:pt x="0" y="0"/>
                </a:moveTo>
                <a:lnTo>
                  <a:pt x="1647292" y="0"/>
                </a:lnTo>
                <a:lnTo>
                  <a:pt x="1647292" y="3100112"/>
                </a:lnTo>
                <a:lnTo>
                  <a:pt x="0" y="3100112"/>
                </a:lnTo>
                <a:lnTo>
                  <a:pt x="0" y="0"/>
                </a:lnTo>
                <a:close/>
              </a:path>
            </a:pathLst>
          </a:custGeom>
          <a:blipFill>
            <a:blip r:embed="rId4"/>
            <a:stretch>
              <a:fillRect/>
            </a:stretch>
          </a:blipFill>
        </p:spPr>
      </p:sp>
      <p:sp>
        <p:nvSpPr>
          <p:cNvPr id="1048588" name="TextBox 6"/>
          <p:cNvSpPr txBox="1"/>
          <p:nvPr/>
        </p:nvSpPr>
        <p:spPr>
          <a:xfrm>
            <a:off x="3278339" y="2674588"/>
            <a:ext cx="11731323" cy="2413000"/>
          </a:xfrm>
          <a:prstGeom prst="rect">
            <a:avLst/>
          </a:prstGeom>
        </p:spPr>
        <p:txBody>
          <a:bodyPr lIns="0" tIns="0" rIns="0" bIns="0" rtlCol="0" anchor="t">
            <a:spAutoFit/>
          </a:bodyPr>
          <a:lstStyle/>
          <a:p>
            <a:pPr algn="ctr">
              <a:lnSpc>
                <a:spcPts val="19033"/>
              </a:lnSpc>
            </a:pPr>
            <a:r>
              <a:rPr lang="en-US" sz="13595">
                <a:solidFill>
                  <a:srgbClr val="5C8791"/>
                </a:solidFill>
                <a:latin typeface="Borsok"/>
              </a:rPr>
              <a:t>KOMPONEN </a:t>
            </a:r>
          </a:p>
        </p:txBody>
      </p:sp>
      <p:sp>
        <p:nvSpPr>
          <p:cNvPr id="1048589" name="Freeform 7"/>
          <p:cNvSpPr/>
          <p:nvPr/>
        </p:nvSpPr>
        <p:spPr>
          <a:xfrm>
            <a:off x="16003974" y="-920654"/>
            <a:ext cx="4054948" cy="4114800"/>
          </a:xfrm>
          <a:custGeom>
            <a:avLst/>
            <a:gdLst/>
            <a:ahLst/>
            <a:cxnLst/>
            <a:rect l="l" t="t" r="r" b="b"/>
            <a:pathLst>
              <a:path w="4054948" h="4114800">
                <a:moveTo>
                  <a:pt x="0" y="0"/>
                </a:moveTo>
                <a:lnTo>
                  <a:pt x="4054949" y="0"/>
                </a:lnTo>
                <a:lnTo>
                  <a:pt x="4054949" y="4114800"/>
                </a:lnTo>
                <a:lnTo>
                  <a:pt x="0" y="4114800"/>
                </a:lnTo>
                <a:lnTo>
                  <a:pt x="0" y="0"/>
                </a:lnTo>
                <a:close/>
              </a:path>
            </a:pathLst>
          </a:custGeom>
          <a:blipFill>
            <a:blip r:embed="rId3"/>
            <a:stretch>
              <a:fillRect/>
            </a:stretch>
          </a:blipFill>
        </p:spPr>
      </p:sp>
      <p:sp>
        <p:nvSpPr>
          <p:cNvPr id="1048590" name="TextBox 8"/>
          <p:cNvSpPr txBox="1"/>
          <p:nvPr/>
        </p:nvSpPr>
        <p:spPr>
          <a:xfrm>
            <a:off x="1547236" y="4400584"/>
            <a:ext cx="10735734" cy="2540000"/>
          </a:xfrm>
          <a:prstGeom prst="rect">
            <a:avLst/>
          </a:prstGeom>
        </p:spPr>
        <p:txBody>
          <a:bodyPr lIns="0" tIns="0" rIns="0" bIns="0" rtlCol="0" anchor="t">
            <a:spAutoFit/>
          </a:bodyPr>
          <a:lstStyle/>
          <a:p>
            <a:pPr algn="ctr">
              <a:lnSpc>
                <a:spcPts val="19969"/>
              </a:lnSpc>
            </a:pPr>
            <a:r>
              <a:rPr lang="en-US" sz="14264" b="0">
                <a:solidFill>
                  <a:srgbClr val="5C8791"/>
                </a:solidFill>
                <a:latin typeface="Borsok"/>
              </a:rPr>
              <a:t>FTP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591" name="Freeform 2"/>
          <p:cNvSpPr/>
          <p:nvPr/>
        </p:nvSpPr>
        <p:spPr>
          <a:xfrm>
            <a:off x="-1430708" y="-1140952"/>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592"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593"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594"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595" name="TextBox 6"/>
          <p:cNvSpPr txBox="1"/>
          <p:nvPr/>
        </p:nvSpPr>
        <p:spPr>
          <a:xfrm>
            <a:off x="1028700" y="140415"/>
            <a:ext cx="9507265" cy="2590800"/>
          </a:xfrm>
          <a:prstGeom prst="rect">
            <a:avLst/>
          </a:prstGeom>
        </p:spPr>
        <p:txBody>
          <a:bodyPr lIns="0" tIns="0" rIns="0" bIns="0" rtlCol="0" anchor="t">
            <a:spAutoFit/>
          </a:bodyPr>
          <a:lstStyle/>
          <a:p>
            <a:pPr algn="ctr">
              <a:lnSpc>
                <a:spcPts val="10163"/>
              </a:lnSpc>
            </a:pPr>
            <a:r>
              <a:rPr lang="en-US" sz="7259" b="0">
                <a:solidFill>
                  <a:srgbClr val="808080"/>
                </a:solidFill>
                <a:latin typeface="Borsok"/>
              </a:rPr>
              <a:t>Anggota kelompok :</a:t>
            </a:r>
          </a:p>
          <a:p>
            <a:pPr algn="ctr">
              <a:lnSpc>
                <a:spcPts val="10163"/>
              </a:lnSpc>
            </a:pPr>
            <a:endParaRPr b="0">
              <a:solidFill>
                <a:srgbClr val="808080"/>
              </a:solidFill>
            </a:endParaRPr>
          </a:p>
        </p:txBody>
      </p:sp>
      <p:sp>
        <p:nvSpPr>
          <p:cNvPr id="1048596" name="Freeform 7"/>
          <p:cNvSpPr/>
          <p:nvPr/>
        </p:nvSpPr>
        <p:spPr>
          <a:xfrm rot="1035449">
            <a:off x="1107293" y="4711596"/>
            <a:ext cx="2200783" cy="863807"/>
          </a:xfrm>
          <a:custGeom>
            <a:avLst/>
            <a:gdLst/>
            <a:ahLst/>
            <a:cxnLst/>
            <a:rect l="l" t="t" r="r" b="b"/>
            <a:pathLst>
              <a:path w="2200783" h="863807">
                <a:moveTo>
                  <a:pt x="0" y="0"/>
                </a:moveTo>
                <a:lnTo>
                  <a:pt x="2200783" y="0"/>
                </a:lnTo>
                <a:lnTo>
                  <a:pt x="2200783" y="863808"/>
                </a:lnTo>
                <a:lnTo>
                  <a:pt x="0" y="863808"/>
                </a:lnTo>
                <a:lnTo>
                  <a:pt x="0" y="0"/>
                </a:lnTo>
                <a:close/>
              </a:path>
            </a:pathLst>
          </a:custGeom>
          <a:blipFill>
            <a:blip r:embed="rId4"/>
            <a:stretch>
              <a:fillRect/>
            </a:stretch>
          </a:blipFill>
        </p:spPr>
      </p:sp>
      <p:sp>
        <p:nvSpPr>
          <p:cNvPr id="1048597" name="TextBox 8"/>
          <p:cNvSpPr txBox="1"/>
          <p:nvPr/>
        </p:nvSpPr>
        <p:spPr>
          <a:xfrm>
            <a:off x="-754785" y="2064360"/>
            <a:ext cx="14601805" cy="1930400"/>
          </a:xfrm>
          <a:prstGeom prst="rect">
            <a:avLst/>
          </a:prstGeom>
        </p:spPr>
        <p:txBody>
          <a:bodyPr lIns="0" tIns="0" rIns="0" bIns="0" rtlCol="0" anchor="t">
            <a:spAutoFit/>
          </a:bodyPr>
          <a:lstStyle/>
          <a:p>
            <a:pPr algn="ctr">
              <a:lnSpc>
                <a:spcPts val="7559"/>
              </a:lnSpc>
            </a:pPr>
            <a:endParaRPr lang="zh-CN" altLang="en-US"/>
          </a:p>
          <a:p>
            <a:pPr algn="ctr">
              <a:lnSpc>
                <a:spcPts val="7559"/>
              </a:lnSpc>
            </a:pPr>
            <a:r>
              <a:rPr lang="en-US" sz="5400">
                <a:solidFill>
                  <a:srgbClr val="5C8791"/>
                </a:solidFill>
                <a:latin typeface="Borsok"/>
              </a:rPr>
              <a:t> </a:t>
            </a:r>
            <a:endParaRPr/>
          </a:p>
        </p:txBody>
      </p:sp>
      <p:sp>
        <p:nvSpPr>
          <p:cNvPr id="1048762" name="TextBox 1048761"/>
          <p:cNvSpPr txBox="1"/>
          <p:nvPr/>
        </p:nvSpPr>
        <p:spPr>
          <a:xfrm>
            <a:off x="1028699" y="2731215"/>
            <a:ext cx="8752662" cy="4371340"/>
          </a:xfrm>
          <a:prstGeom prst="rect">
            <a:avLst/>
          </a:prstGeom>
        </p:spPr>
        <p:txBody>
          <a:bodyPr wrap="square" rtlCol="0">
            <a:spAutoFit/>
          </a:bodyPr>
          <a:lstStyle/>
          <a:p>
            <a:pPr algn="ctr">
              <a:lnSpc>
                <a:spcPts val="7559"/>
              </a:lnSpc>
            </a:pPr>
            <a:r>
              <a:rPr lang="en-US" sz="5400" b="0">
                <a:solidFill>
                  <a:srgbClr val="808080"/>
                </a:solidFill>
                <a:latin typeface="Borsok"/>
              </a:rPr>
              <a:t>1. wahyu setiawan</a:t>
            </a:r>
            <a:endParaRPr lang="zh-CN" altLang="en-US" sz="2800" b="0">
              <a:solidFill>
                <a:srgbClr val="808080"/>
              </a:solidFill>
            </a:endParaRPr>
          </a:p>
          <a:p>
            <a:pPr algn="ctr">
              <a:lnSpc>
                <a:spcPts val="7559"/>
              </a:lnSpc>
            </a:pPr>
            <a:r>
              <a:rPr lang="en-US" sz="5400" b="0">
                <a:solidFill>
                  <a:srgbClr val="808080"/>
                </a:solidFill>
                <a:latin typeface="Borsok"/>
              </a:rPr>
              <a:t>2. saiful maulana</a:t>
            </a:r>
            <a:endParaRPr lang="zh-CN" altLang="en-US" sz="2800" b="0">
              <a:solidFill>
                <a:srgbClr val="808080"/>
              </a:solidFill>
            </a:endParaRPr>
          </a:p>
          <a:p>
            <a:pPr algn="ctr">
              <a:lnSpc>
                <a:spcPts val="7559"/>
              </a:lnSpc>
            </a:pPr>
            <a:r>
              <a:rPr lang="en-US" sz="5400" b="0">
                <a:solidFill>
                  <a:srgbClr val="808080"/>
                </a:solidFill>
                <a:latin typeface="Borsok"/>
              </a:rPr>
              <a:t>3. fahri Ariyanto</a:t>
            </a:r>
            <a:endParaRPr lang="zh-CN" altLang="en-US" sz="2800" b="0">
              <a:solidFill>
                <a:srgbClr val="808080"/>
              </a:solidFill>
            </a:endParaRPr>
          </a:p>
          <a:p>
            <a:pPr algn="ctr">
              <a:lnSpc>
                <a:spcPts val="7559"/>
              </a:lnSpc>
            </a:pPr>
            <a:r>
              <a:rPr lang="en-US" sz="5400" b="0">
                <a:solidFill>
                  <a:srgbClr val="808080"/>
                </a:solidFill>
                <a:latin typeface="Borsok"/>
              </a:rPr>
              <a:t>4. selfi nurdinah</a:t>
            </a:r>
            <a:endParaRPr lang="zh-CN" altLang="en-US" sz="2800" b="0">
              <a:solidFill>
                <a:srgbClr val="808080"/>
              </a:solidFill>
            </a:endParaRPr>
          </a:p>
          <a:p>
            <a:endParaRPr lang="in-ID" sz="2800" b="0">
              <a:solidFill>
                <a:srgbClr val="808080"/>
              </a:solidFill>
            </a:endParaRPr>
          </a:p>
        </p:txBody>
      </p:sp>
      <p:sp>
        <p:nvSpPr>
          <p:cNvPr id="1048763" name="TextBox 1048762"/>
          <p:cNvSpPr txBox="1"/>
          <p:nvPr/>
        </p:nvSpPr>
        <p:spPr>
          <a:xfrm>
            <a:off x="9781361" y="3134241"/>
            <a:ext cx="6974883" cy="3444240"/>
          </a:xfrm>
          <a:prstGeom prst="rect">
            <a:avLst/>
          </a:prstGeom>
        </p:spPr>
        <p:txBody>
          <a:bodyPr wrap="square" rtlCol="0">
            <a:spAutoFit/>
          </a:bodyPr>
          <a:lstStyle/>
          <a:p>
            <a:r>
              <a:rPr lang="en-US" sz="5600" b="0">
                <a:solidFill>
                  <a:srgbClr val="808080"/>
                </a:solidFill>
              </a:rPr>
              <a:t>5. nayla ngafifah</a:t>
            </a:r>
            <a:endParaRPr lang="in-ID" sz="5600" b="0">
              <a:solidFill>
                <a:srgbClr val="808080"/>
              </a:solidFill>
            </a:endParaRPr>
          </a:p>
          <a:p>
            <a:r>
              <a:rPr lang="en-US" sz="5600" b="0">
                <a:solidFill>
                  <a:srgbClr val="808080"/>
                </a:solidFill>
              </a:rPr>
              <a:t>6. ratna nur amelia </a:t>
            </a:r>
            <a:endParaRPr lang="in-ID" sz="5600" b="0">
              <a:solidFill>
                <a:srgbClr val="808080"/>
              </a:solidFill>
            </a:endParaRPr>
          </a:p>
          <a:p>
            <a:r>
              <a:rPr lang="en-US" sz="5600" b="0">
                <a:solidFill>
                  <a:srgbClr val="808080"/>
                </a:solidFill>
              </a:rPr>
              <a:t>7. iriyana nur halimah</a:t>
            </a:r>
            <a:endParaRPr lang="in-ID" sz="5600" b="0">
              <a:solidFill>
                <a:srgbClr val="808080"/>
              </a:solidFill>
            </a:endParaRPr>
          </a:p>
          <a:p>
            <a:r>
              <a:rPr lang="en-US" sz="5600" b="0">
                <a:solidFill>
                  <a:srgbClr val="808080"/>
                </a:solidFill>
              </a:rPr>
              <a:t>8. tasya ekawati</a:t>
            </a:r>
            <a:endParaRPr lang="in-ID" sz="5600" b="0">
              <a:solidFill>
                <a:srgbClr val="80808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598" name="Freeform 2"/>
          <p:cNvSpPr/>
          <p:nvPr/>
        </p:nvSpPr>
        <p:spPr>
          <a:xfrm>
            <a:off x="-1262374" y="-1234471"/>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599"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00"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01"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28" name="Group 6"/>
          <p:cNvGrpSpPr/>
          <p:nvPr/>
        </p:nvGrpSpPr>
        <p:grpSpPr>
          <a:xfrm>
            <a:off x="1695761" y="2880329"/>
            <a:ext cx="10106330" cy="6549103"/>
            <a:chOff x="0" y="0"/>
            <a:chExt cx="2661749" cy="1724867"/>
          </a:xfrm>
        </p:grpSpPr>
        <p:sp>
          <p:nvSpPr>
            <p:cNvPr id="1048602" name="Freeform 7"/>
            <p:cNvSpPr/>
            <p:nvPr/>
          </p:nvSpPr>
          <p:spPr>
            <a:xfrm>
              <a:off x="0" y="0"/>
              <a:ext cx="2661749" cy="1724867"/>
            </a:xfrm>
            <a:custGeom>
              <a:avLst/>
              <a:gdLst/>
              <a:ahLst/>
              <a:cxnLst/>
              <a:rect l="l" t="t" r="r" b="b"/>
              <a:pathLst>
                <a:path w="2661749" h="1724867">
                  <a:moveTo>
                    <a:pt x="39068" y="0"/>
                  </a:moveTo>
                  <a:lnTo>
                    <a:pt x="2622681" y="0"/>
                  </a:lnTo>
                  <a:cubicBezTo>
                    <a:pt x="2644258" y="0"/>
                    <a:pt x="2661749" y="17492"/>
                    <a:pt x="2661749" y="39068"/>
                  </a:cubicBezTo>
                  <a:lnTo>
                    <a:pt x="2661749" y="1685798"/>
                  </a:lnTo>
                  <a:cubicBezTo>
                    <a:pt x="2661749" y="1707375"/>
                    <a:pt x="2644258" y="1724867"/>
                    <a:pt x="2622681" y="1724867"/>
                  </a:cubicBezTo>
                  <a:lnTo>
                    <a:pt x="39068" y="1724867"/>
                  </a:lnTo>
                  <a:cubicBezTo>
                    <a:pt x="17492" y="1724867"/>
                    <a:pt x="0" y="1707375"/>
                    <a:pt x="0" y="1685798"/>
                  </a:cubicBezTo>
                  <a:lnTo>
                    <a:pt x="0" y="39068"/>
                  </a:lnTo>
                  <a:cubicBezTo>
                    <a:pt x="0" y="17492"/>
                    <a:pt x="17492" y="0"/>
                    <a:pt x="39068" y="0"/>
                  </a:cubicBezTo>
                  <a:close/>
                </a:path>
              </a:pathLst>
            </a:custGeom>
            <a:solidFill>
              <a:srgbClr val="E8CDB3"/>
            </a:solidFill>
          </p:spPr>
        </p:sp>
        <p:sp>
          <p:nvSpPr>
            <p:cNvPr id="1048603" name="TextBox 8"/>
            <p:cNvSpPr txBox="1"/>
            <p:nvPr/>
          </p:nvSpPr>
          <p:spPr>
            <a:xfrm>
              <a:off x="0" y="-38100"/>
              <a:ext cx="2661749" cy="1762967"/>
            </a:xfrm>
            <a:prstGeom prst="rect">
              <a:avLst/>
            </a:prstGeom>
          </p:spPr>
          <p:txBody>
            <a:bodyPr lIns="50800" tIns="50800" rIns="50800" bIns="50800" rtlCol="0" anchor="ctr"/>
            <a:lstStyle/>
            <a:p>
              <a:pPr algn="ctr">
                <a:lnSpc>
                  <a:spcPts val="2659"/>
                </a:lnSpc>
                <a:spcBef>
                  <a:spcPct val="0"/>
                </a:spcBef>
              </a:pPr>
              <a:endParaRPr/>
            </a:p>
          </p:txBody>
        </p:sp>
      </p:grpSp>
      <p:grpSp>
        <p:nvGrpSpPr>
          <p:cNvPr id="29" name="Group 9"/>
          <p:cNvGrpSpPr>
            <a:grpSpLocks noChangeAspect="1"/>
          </p:cNvGrpSpPr>
          <p:nvPr/>
        </p:nvGrpSpPr>
        <p:grpSpPr>
          <a:xfrm>
            <a:off x="12457324" y="3517703"/>
            <a:ext cx="4801976" cy="4783218"/>
            <a:chOff x="0" y="0"/>
            <a:chExt cx="6502400" cy="6477000"/>
          </a:xfrm>
        </p:grpSpPr>
        <p:sp>
          <p:nvSpPr>
            <p:cNvPr id="1048604" name="Freeform 10"/>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4"/>
              <a:stretch>
                <a:fillRect l="223" r="-32961"/>
              </a:stretch>
            </a:blipFill>
          </p:spPr>
        </p:sp>
        <p:sp>
          <p:nvSpPr>
            <p:cNvPr id="1048605" name="Freeform 11"/>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p:spPr>
        </p:sp>
      </p:grpSp>
      <p:sp>
        <p:nvSpPr>
          <p:cNvPr id="1048606" name="TextBox 12"/>
          <p:cNvSpPr txBox="1"/>
          <p:nvPr/>
        </p:nvSpPr>
        <p:spPr>
          <a:xfrm>
            <a:off x="3370004" y="632429"/>
            <a:ext cx="10123350" cy="1638300"/>
          </a:xfrm>
          <a:prstGeom prst="rect">
            <a:avLst/>
          </a:prstGeom>
        </p:spPr>
        <p:txBody>
          <a:bodyPr lIns="0" tIns="0" rIns="0" bIns="0" rtlCol="0" anchor="t">
            <a:spAutoFit/>
          </a:bodyPr>
          <a:lstStyle/>
          <a:p>
            <a:pPr algn="ctr">
              <a:lnSpc>
                <a:spcPts val="12919"/>
              </a:lnSpc>
            </a:pPr>
            <a:r>
              <a:rPr lang="en-US" sz="9228">
                <a:solidFill>
                  <a:srgbClr val="5C8791"/>
                </a:solidFill>
                <a:latin typeface="Borsok"/>
              </a:rPr>
              <a:t>Pengertian FTP</a:t>
            </a:r>
          </a:p>
        </p:txBody>
      </p:sp>
      <p:sp>
        <p:nvSpPr>
          <p:cNvPr id="1048607" name="TextBox 13"/>
          <p:cNvSpPr txBox="1"/>
          <p:nvPr/>
        </p:nvSpPr>
        <p:spPr>
          <a:xfrm>
            <a:off x="2160722" y="3225050"/>
            <a:ext cx="9176407" cy="5715000"/>
          </a:xfrm>
          <a:prstGeom prst="rect">
            <a:avLst/>
          </a:prstGeom>
        </p:spPr>
        <p:txBody>
          <a:bodyPr lIns="0" tIns="0" rIns="0" bIns="0" rtlCol="0" anchor="t">
            <a:spAutoFit/>
          </a:bodyPr>
          <a:lstStyle/>
          <a:p>
            <a:pPr>
              <a:lnSpc>
                <a:spcPts val="5040"/>
              </a:lnSpc>
            </a:pPr>
            <a:r>
              <a:rPr lang="en-US" sz="2500" b="1">
                <a:solidFill>
                  <a:srgbClr val="5C8791"/>
                </a:solidFill>
                <a:latin typeface="Antic Bold"/>
              </a:rPr>
              <a:t>Protokol pengiriman file atau biasa disebut FTP, (File Transfer Protocol)adalah sebuah protokol klien-server yang memungkinkan seorang pemakai untuk mengirim atau menerima file dari dan ke sebuah tempat/mesin dalam jaringan.</a:t>
            </a:r>
          </a:p>
          <a:p>
            <a:pPr>
              <a:lnSpc>
                <a:spcPts val="5040"/>
              </a:lnSpc>
            </a:pPr>
            <a:endParaRPr sz="2500" b="1"/>
          </a:p>
          <a:p>
            <a:pPr>
              <a:lnSpc>
                <a:spcPts val="5040"/>
              </a:lnSpc>
            </a:pPr>
            <a:r>
              <a:rPr lang="en-US" sz="2500" b="1">
                <a:solidFill>
                  <a:srgbClr val="5C8791"/>
                </a:solidFill>
                <a:latin typeface="Antic Bold"/>
              </a:rPr>
              <a:t>Ia bekerja menurut aturan transport TCP dan sangat banyak digunakan dalam jaringan internet.Meskipun demikian juga dapat digunakan pada jaringan lokal (LAN).</a:t>
            </a:r>
          </a:p>
          <a:p>
            <a:pPr>
              <a:lnSpc>
                <a:spcPts val="5040"/>
              </a:lnSpc>
              <a:spcBef>
                <a:spcPct val="0"/>
              </a:spcBef>
            </a:pPr>
            <a:endParaRPr sz="2500" b="1"/>
          </a:p>
        </p:txBody>
      </p:sp>
      <p:sp>
        <p:nvSpPr>
          <p:cNvPr id="1048608" name="Freeform 14"/>
          <p:cNvSpPr/>
          <p:nvPr/>
        </p:nvSpPr>
        <p:spPr>
          <a:xfrm rot="1035449">
            <a:off x="7036321" y="8607927"/>
            <a:ext cx="2200783" cy="863807"/>
          </a:xfrm>
          <a:custGeom>
            <a:avLst/>
            <a:gdLst/>
            <a:ahLst/>
            <a:cxnLst/>
            <a:rect l="l" t="t" r="r" b="b"/>
            <a:pathLst>
              <a:path w="2200783" h="863807">
                <a:moveTo>
                  <a:pt x="0" y="0"/>
                </a:moveTo>
                <a:lnTo>
                  <a:pt x="2200783" y="0"/>
                </a:lnTo>
                <a:lnTo>
                  <a:pt x="2200783" y="863807"/>
                </a:lnTo>
                <a:lnTo>
                  <a:pt x="0" y="863807"/>
                </a:lnTo>
                <a:lnTo>
                  <a:pt x="0" y="0"/>
                </a:lnTo>
                <a:close/>
              </a:path>
            </a:pathLst>
          </a:custGeom>
          <a:blipFill>
            <a:blip r:embed="rId5"/>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09" name="Freeform 2"/>
          <p:cNvSpPr/>
          <p:nvPr/>
        </p:nvSpPr>
        <p:spPr>
          <a:xfrm>
            <a:off x="-1262374" y="-1234471"/>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10"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11"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12"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31" name="Group 6"/>
          <p:cNvGrpSpPr/>
          <p:nvPr/>
        </p:nvGrpSpPr>
        <p:grpSpPr>
          <a:xfrm>
            <a:off x="2141530" y="2340690"/>
            <a:ext cx="14875486" cy="6159501"/>
            <a:chOff x="0" y="0"/>
            <a:chExt cx="3917824" cy="1622255"/>
          </a:xfrm>
        </p:grpSpPr>
        <p:sp>
          <p:nvSpPr>
            <p:cNvPr id="1048613" name="Freeform 7"/>
            <p:cNvSpPr/>
            <p:nvPr/>
          </p:nvSpPr>
          <p:spPr>
            <a:xfrm>
              <a:off x="0" y="0"/>
              <a:ext cx="3917824" cy="1622255"/>
            </a:xfrm>
            <a:custGeom>
              <a:avLst/>
              <a:gdLst/>
              <a:ahLst/>
              <a:cxnLst/>
              <a:rect l="l" t="t" r="r" b="b"/>
              <a:pathLst>
                <a:path w="3917824" h="1622255">
                  <a:moveTo>
                    <a:pt x="26543" y="0"/>
                  </a:moveTo>
                  <a:lnTo>
                    <a:pt x="3891281" y="0"/>
                  </a:lnTo>
                  <a:cubicBezTo>
                    <a:pt x="3898321" y="0"/>
                    <a:pt x="3905072" y="2796"/>
                    <a:pt x="3910049" y="7774"/>
                  </a:cubicBezTo>
                  <a:cubicBezTo>
                    <a:pt x="3915027" y="12752"/>
                    <a:pt x="3917824" y="19503"/>
                    <a:pt x="3917824" y="26543"/>
                  </a:cubicBezTo>
                  <a:lnTo>
                    <a:pt x="3917824" y="1595712"/>
                  </a:lnTo>
                  <a:cubicBezTo>
                    <a:pt x="3917824" y="1602752"/>
                    <a:pt x="3915027" y="1609503"/>
                    <a:pt x="3910049" y="1614481"/>
                  </a:cubicBezTo>
                  <a:cubicBezTo>
                    <a:pt x="3905072" y="1619459"/>
                    <a:pt x="3898321" y="1622255"/>
                    <a:pt x="3891281" y="1622255"/>
                  </a:cubicBezTo>
                  <a:lnTo>
                    <a:pt x="26543" y="1622255"/>
                  </a:lnTo>
                  <a:cubicBezTo>
                    <a:pt x="19503" y="1622255"/>
                    <a:pt x="12752" y="1619459"/>
                    <a:pt x="7774" y="1614481"/>
                  </a:cubicBezTo>
                  <a:cubicBezTo>
                    <a:pt x="2796" y="1609503"/>
                    <a:pt x="0" y="1602752"/>
                    <a:pt x="0" y="1595712"/>
                  </a:cubicBezTo>
                  <a:lnTo>
                    <a:pt x="0" y="26543"/>
                  </a:lnTo>
                  <a:cubicBezTo>
                    <a:pt x="0" y="19503"/>
                    <a:pt x="2796" y="12752"/>
                    <a:pt x="7774" y="7774"/>
                  </a:cubicBezTo>
                  <a:cubicBezTo>
                    <a:pt x="12752" y="2796"/>
                    <a:pt x="19503" y="0"/>
                    <a:pt x="26543" y="0"/>
                  </a:cubicBezTo>
                  <a:close/>
                </a:path>
              </a:pathLst>
            </a:custGeom>
            <a:solidFill>
              <a:srgbClr val="E8CDB3"/>
            </a:solidFill>
          </p:spPr>
        </p:sp>
        <p:sp>
          <p:nvSpPr>
            <p:cNvPr id="1048614" name="TextBox 8"/>
            <p:cNvSpPr txBox="1"/>
            <p:nvPr/>
          </p:nvSpPr>
          <p:spPr>
            <a:xfrm>
              <a:off x="0" y="-38100"/>
              <a:ext cx="3917824" cy="1660355"/>
            </a:xfrm>
            <a:prstGeom prst="rect">
              <a:avLst/>
            </a:prstGeom>
          </p:spPr>
          <p:txBody>
            <a:bodyPr lIns="50800" tIns="50800" rIns="50800" bIns="50800" rtlCol="0" anchor="ctr"/>
            <a:lstStyle/>
            <a:p>
              <a:pPr algn="ctr">
                <a:lnSpc>
                  <a:spcPts val="2659"/>
                </a:lnSpc>
                <a:spcBef>
                  <a:spcPct val="0"/>
                </a:spcBef>
              </a:pPr>
              <a:endParaRPr/>
            </a:p>
          </p:txBody>
        </p:sp>
      </p:grpSp>
      <p:sp>
        <p:nvSpPr>
          <p:cNvPr id="1048615" name="TextBox 9"/>
          <p:cNvSpPr txBox="1"/>
          <p:nvPr/>
        </p:nvSpPr>
        <p:spPr>
          <a:xfrm>
            <a:off x="2467052" y="2543776"/>
            <a:ext cx="14224442" cy="6496054"/>
          </a:xfrm>
          <a:prstGeom prst="rect">
            <a:avLst/>
          </a:prstGeom>
        </p:spPr>
        <p:txBody>
          <a:bodyPr lIns="0" tIns="0" rIns="0" bIns="0" rtlCol="0" anchor="t">
            <a:spAutoFit/>
          </a:bodyPr>
          <a:lstStyle/>
          <a:p>
            <a:pPr>
              <a:lnSpc>
                <a:spcPts val="5740"/>
              </a:lnSpc>
            </a:pPr>
            <a:r>
              <a:rPr lang="en-US" sz="3900">
                <a:solidFill>
                  <a:srgbClr val="5C8791"/>
                </a:solidFill>
                <a:latin typeface="Antic Bold"/>
              </a:rPr>
              <a:t>Standar yang mendefinisikan FTP Mendekripsikan bahwa semua operasi yang menggunakan sebuah alat operasi sederhana yang disebut model FTP.Model FTP mendefinisikan tugas-tugas dari peralatan yang berpartisipasi dalam sebuah perpindahan file.dan dua kanal komunikasi yang terbentuk diantaranya. Serta komponen-komponen FTP yang mengatur kedua kanal dan definisi terminologi yang digunakan untuk komponen-komponen tersebut.</a:t>
            </a:r>
          </a:p>
          <a:p>
            <a:pPr>
              <a:lnSpc>
                <a:spcPts val="5740"/>
              </a:lnSpc>
              <a:spcBef>
                <a:spcPct val="0"/>
              </a:spcBef>
            </a:pPr>
            <a:endParaRPr sz="3900"/>
          </a:p>
        </p:txBody>
      </p:sp>
      <p:sp>
        <p:nvSpPr>
          <p:cNvPr id="1048616" name="Freeform 10"/>
          <p:cNvSpPr/>
          <p:nvPr/>
        </p:nvSpPr>
        <p:spPr>
          <a:xfrm rot="1035449">
            <a:off x="7036321" y="8607927"/>
            <a:ext cx="2200783" cy="863807"/>
          </a:xfrm>
          <a:custGeom>
            <a:avLst/>
            <a:gdLst/>
            <a:ahLst/>
            <a:cxnLst/>
            <a:rect l="l" t="t" r="r" b="b"/>
            <a:pathLst>
              <a:path w="2200783" h="863807">
                <a:moveTo>
                  <a:pt x="0" y="0"/>
                </a:moveTo>
                <a:lnTo>
                  <a:pt x="2200783" y="0"/>
                </a:lnTo>
                <a:lnTo>
                  <a:pt x="2200783" y="863807"/>
                </a:lnTo>
                <a:lnTo>
                  <a:pt x="0" y="863807"/>
                </a:lnTo>
                <a:lnTo>
                  <a:pt x="0" y="0"/>
                </a:lnTo>
                <a:close/>
              </a:path>
            </a:pathLst>
          </a:custGeom>
          <a:blipFill>
            <a:blip r:embed="rId4"/>
            <a:stretch>
              <a:fillRect/>
            </a:stretch>
          </a:blipFill>
        </p:spPr>
      </p:sp>
      <p:sp>
        <p:nvSpPr>
          <p:cNvPr id="1048764" name="TextBox 1048763"/>
          <p:cNvSpPr txBox="1"/>
          <p:nvPr/>
        </p:nvSpPr>
        <p:spPr>
          <a:xfrm>
            <a:off x="2467052" y="630112"/>
            <a:ext cx="4000000" cy="1170939"/>
          </a:xfrm>
          <a:prstGeom prst="rect">
            <a:avLst/>
          </a:prstGeom>
        </p:spPr>
        <p:txBody>
          <a:bodyPr wrap="square" rtlCol="0">
            <a:spAutoFit/>
          </a:bodyPr>
          <a:lstStyle/>
          <a:p>
            <a:r>
              <a:rPr lang="en-US" sz="7300" b="1">
                <a:solidFill>
                  <a:srgbClr val="FFFFFF"/>
                </a:solidFill>
              </a:rPr>
              <a:t>Lanjut...</a:t>
            </a:r>
            <a:endParaRPr lang="in-ID" sz="7300" b="1">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17" name="Freeform 2"/>
          <p:cNvSpPr/>
          <p:nvPr/>
        </p:nvSpPr>
        <p:spPr>
          <a:xfrm>
            <a:off x="-1262374" y="-1234471"/>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18"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19"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20"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33" name="Group 6"/>
          <p:cNvGrpSpPr/>
          <p:nvPr/>
        </p:nvGrpSpPr>
        <p:grpSpPr>
          <a:xfrm>
            <a:off x="2141530" y="2340690"/>
            <a:ext cx="14875486" cy="6159501"/>
            <a:chOff x="0" y="0"/>
            <a:chExt cx="3917824" cy="1622255"/>
          </a:xfrm>
        </p:grpSpPr>
        <p:sp>
          <p:nvSpPr>
            <p:cNvPr id="1048621" name="Freeform 7"/>
            <p:cNvSpPr/>
            <p:nvPr/>
          </p:nvSpPr>
          <p:spPr>
            <a:xfrm>
              <a:off x="0" y="0"/>
              <a:ext cx="3917824" cy="1622255"/>
            </a:xfrm>
            <a:custGeom>
              <a:avLst/>
              <a:gdLst/>
              <a:ahLst/>
              <a:cxnLst/>
              <a:rect l="l" t="t" r="r" b="b"/>
              <a:pathLst>
                <a:path w="3917824" h="1622255">
                  <a:moveTo>
                    <a:pt x="26543" y="0"/>
                  </a:moveTo>
                  <a:lnTo>
                    <a:pt x="3891281" y="0"/>
                  </a:lnTo>
                  <a:cubicBezTo>
                    <a:pt x="3898321" y="0"/>
                    <a:pt x="3905072" y="2796"/>
                    <a:pt x="3910049" y="7774"/>
                  </a:cubicBezTo>
                  <a:cubicBezTo>
                    <a:pt x="3915027" y="12752"/>
                    <a:pt x="3917824" y="19503"/>
                    <a:pt x="3917824" y="26543"/>
                  </a:cubicBezTo>
                  <a:lnTo>
                    <a:pt x="3917824" y="1595712"/>
                  </a:lnTo>
                  <a:cubicBezTo>
                    <a:pt x="3917824" y="1602752"/>
                    <a:pt x="3915027" y="1609503"/>
                    <a:pt x="3910049" y="1614481"/>
                  </a:cubicBezTo>
                  <a:cubicBezTo>
                    <a:pt x="3905072" y="1619459"/>
                    <a:pt x="3898321" y="1622255"/>
                    <a:pt x="3891281" y="1622255"/>
                  </a:cubicBezTo>
                  <a:lnTo>
                    <a:pt x="26543" y="1622255"/>
                  </a:lnTo>
                  <a:cubicBezTo>
                    <a:pt x="19503" y="1622255"/>
                    <a:pt x="12752" y="1619459"/>
                    <a:pt x="7774" y="1614481"/>
                  </a:cubicBezTo>
                  <a:cubicBezTo>
                    <a:pt x="2796" y="1609503"/>
                    <a:pt x="0" y="1602752"/>
                    <a:pt x="0" y="1595712"/>
                  </a:cubicBezTo>
                  <a:lnTo>
                    <a:pt x="0" y="26543"/>
                  </a:lnTo>
                  <a:cubicBezTo>
                    <a:pt x="0" y="19503"/>
                    <a:pt x="2796" y="12752"/>
                    <a:pt x="7774" y="7774"/>
                  </a:cubicBezTo>
                  <a:cubicBezTo>
                    <a:pt x="12752" y="2796"/>
                    <a:pt x="19503" y="0"/>
                    <a:pt x="26543" y="0"/>
                  </a:cubicBezTo>
                  <a:close/>
                </a:path>
              </a:pathLst>
            </a:custGeom>
            <a:solidFill>
              <a:srgbClr val="E8CDB3"/>
            </a:solidFill>
          </p:spPr>
        </p:sp>
        <p:sp>
          <p:nvSpPr>
            <p:cNvPr id="1048622" name="TextBox 8"/>
            <p:cNvSpPr txBox="1"/>
            <p:nvPr/>
          </p:nvSpPr>
          <p:spPr>
            <a:xfrm>
              <a:off x="0" y="-38100"/>
              <a:ext cx="3917824" cy="1660355"/>
            </a:xfrm>
            <a:prstGeom prst="rect">
              <a:avLst/>
            </a:prstGeom>
          </p:spPr>
          <p:txBody>
            <a:bodyPr lIns="50800" tIns="50800" rIns="50800" bIns="50800" rtlCol="0" anchor="ctr"/>
            <a:lstStyle/>
            <a:p>
              <a:pPr algn="ctr">
                <a:lnSpc>
                  <a:spcPts val="2659"/>
                </a:lnSpc>
                <a:spcBef>
                  <a:spcPct val="0"/>
                </a:spcBef>
              </a:pPr>
              <a:endParaRPr/>
            </a:p>
          </p:txBody>
        </p:sp>
      </p:grpSp>
      <p:sp>
        <p:nvSpPr>
          <p:cNvPr id="1048623" name="TextBox 9"/>
          <p:cNvSpPr txBox="1"/>
          <p:nvPr/>
        </p:nvSpPr>
        <p:spPr>
          <a:xfrm>
            <a:off x="2467052" y="2543891"/>
            <a:ext cx="14224442" cy="5956300"/>
          </a:xfrm>
          <a:prstGeom prst="rect">
            <a:avLst/>
          </a:prstGeom>
        </p:spPr>
        <p:txBody>
          <a:bodyPr lIns="0" tIns="0" rIns="0" bIns="0" rtlCol="0" anchor="t">
            <a:spAutoFit/>
          </a:bodyPr>
          <a:lstStyle/>
          <a:p>
            <a:pPr>
              <a:lnSpc>
                <a:spcPts val="6719"/>
              </a:lnSpc>
            </a:pPr>
            <a:r>
              <a:rPr lang="en-US" sz="4200">
                <a:solidFill>
                  <a:srgbClr val="5C8791"/>
                </a:solidFill>
                <a:latin typeface="Antic Bold"/>
              </a:rPr>
              <a:t>Karena termasuk sebagai protokol klien-server, klien FTP disebut sebagai user, hal ini karena para pengguna FTP menjalankan FTP melalui sebuah mesin kliePerangkat lunak FTP yang berjalan dalam sebuah server disebut proses server FTP sedangkan yang berjalan di klien disebut proses klien FTP.</a:t>
            </a:r>
          </a:p>
          <a:p>
            <a:pPr>
              <a:lnSpc>
                <a:spcPts val="6719"/>
              </a:lnSpc>
              <a:spcBef>
                <a:spcPct val="0"/>
              </a:spcBef>
            </a:pPr>
            <a:endParaRPr sz="4200"/>
          </a:p>
        </p:txBody>
      </p:sp>
      <p:sp>
        <p:nvSpPr>
          <p:cNvPr id="1048624" name="Freeform 10"/>
          <p:cNvSpPr/>
          <p:nvPr/>
        </p:nvSpPr>
        <p:spPr>
          <a:xfrm rot="1035449">
            <a:off x="7036321" y="8607927"/>
            <a:ext cx="2200783" cy="863807"/>
          </a:xfrm>
          <a:custGeom>
            <a:avLst/>
            <a:gdLst/>
            <a:ahLst/>
            <a:cxnLst/>
            <a:rect l="l" t="t" r="r" b="b"/>
            <a:pathLst>
              <a:path w="2200783" h="863807">
                <a:moveTo>
                  <a:pt x="0" y="0"/>
                </a:moveTo>
                <a:lnTo>
                  <a:pt x="2200783" y="0"/>
                </a:lnTo>
                <a:lnTo>
                  <a:pt x="2200783" y="863807"/>
                </a:lnTo>
                <a:lnTo>
                  <a:pt x="0" y="863807"/>
                </a:lnTo>
                <a:lnTo>
                  <a:pt x="0" y="0"/>
                </a:lnTo>
                <a:close/>
              </a:path>
            </a:pathLst>
          </a:custGeom>
          <a:blipFill>
            <a:blip r:embed="rId4"/>
            <a:stretch>
              <a:fillRect/>
            </a:stretch>
          </a:blipFill>
        </p:spPr>
      </p:sp>
      <p:sp>
        <p:nvSpPr>
          <p:cNvPr id="1048765" name="TextBox 1048764"/>
          <p:cNvSpPr txBox="1"/>
          <p:nvPr/>
        </p:nvSpPr>
        <p:spPr>
          <a:xfrm>
            <a:off x="2467052" y="630112"/>
            <a:ext cx="4000000" cy="1170939"/>
          </a:xfrm>
          <a:prstGeom prst="rect">
            <a:avLst/>
          </a:prstGeom>
        </p:spPr>
        <p:txBody>
          <a:bodyPr wrap="square" rtlCol="0">
            <a:spAutoFit/>
          </a:bodyPr>
          <a:lstStyle/>
          <a:p>
            <a:r>
              <a:rPr lang="en-US" sz="7300">
                <a:solidFill>
                  <a:srgbClr val="FFFFFF"/>
                </a:solidFill>
              </a:rPr>
              <a:t>Lanjut...</a:t>
            </a:r>
            <a:endParaRPr lang="in-ID" sz="7300">
              <a:solidFill>
                <a:srgbClr val="FFFF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25" name="Freeform 2"/>
          <p:cNvSpPr/>
          <p:nvPr/>
        </p:nvSpPr>
        <p:spPr>
          <a:xfrm>
            <a:off x="-1430708" y="-1140952"/>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26"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27"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28"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35" name="Group 6"/>
          <p:cNvGrpSpPr/>
          <p:nvPr/>
        </p:nvGrpSpPr>
        <p:grpSpPr>
          <a:xfrm>
            <a:off x="311749" y="5943153"/>
            <a:ext cx="9915849" cy="3824815"/>
            <a:chOff x="0" y="0"/>
            <a:chExt cx="2611582" cy="1007359"/>
          </a:xfrm>
        </p:grpSpPr>
        <p:sp>
          <p:nvSpPr>
            <p:cNvPr id="1048629" name="Freeform 7"/>
            <p:cNvSpPr/>
            <p:nvPr/>
          </p:nvSpPr>
          <p:spPr>
            <a:xfrm>
              <a:off x="0" y="0"/>
              <a:ext cx="2611582" cy="1007359"/>
            </a:xfrm>
            <a:custGeom>
              <a:avLst/>
              <a:gdLst/>
              <a:ahLst/>
              <a:cxnLst/>
              <a:rect l="l" t="t" r="r" b="b"/>
              <a:pathLst>
                <a:path w="2611582" h="1007359">
                  <a:moveTo>
                    <a:pt x="39819" y="0"/>
                  </a:moveTo>
                  <a:lnTo>
                    <a:pt x="2571763" y="0"/>
                  </a:lnTo>
                  <a:cubicBezTo>
                    <a:pt x="2593754" y="0"/>
                    <a:pt x="2611582" y="17828"/>
                    <a:pt x="2611582" y="39819"/>
                  </a:cubicBezTo>
                  <a:lnTo>
                    <a:pt x="2611582" y="967540"/>
                  </a:lnTo>
                  <a:cubicBezTo>
                    <a:pt x="2611582" y="989531"/>
                    <a:pt x="2593754" y="1007359"/>
                    <a:pt x="2571763" y="1007359"/>
                  </a:cubicBezTo>
                  <a:lnTo>
                    <a:pt x="39819" y="1007359"/>
                  </a:lnTo>
                  <a:cubicBezTo>
                    <a:pt x="17828" y="1007359"/>
                    <a:pt x="0" y="989531"/>
                    <a:pt x="0" y="967540"/>
                  </a:cubicBezTo>
                  <a:lnTo>
                    <a:pt x="0" y="39819"/>
                  </a:lnTo>
                  <a:cubicBezTo>
                    <a:pt x="0" y="17828"/>
                    <a:pt x="17828" y="0"/>
                    <a:pt x="39819" y="0"/>
                  </a:cubicBezTo>
                  <a:close/>
                </a:path>
              </a:pathLst>
            </a:custGeom>
            <a:solidFill>
              <a:srgbClr val="E8CDB3"/>
            </a:solidFill>
          </p:spPr>
        </p:sp>
        <p:sp>
          <p:nvSpPr>
            <p:cNvPr id="1048630" name="TextBox 8"/>
            <p:cNvSpPr txBox="1"/>
            <p:nvPr/>
          </p:nvSpPr>
          <p:spPr>
            <a:xfrm>
              <a:off x="0" y="-38100"/>
              <a:ext cx="2611582" cy="1045459"/>
            </a:xfrm>
            <a:prstGeom prst="rect">
              <a:avLst/>
            </a:prstGeom>
          </p:spPr>
          <p:txBody>
            <a:bodyPr lIns="50800" tIns="50800" rIns="50800" bIns="50800" rtlCol="0" anchor="ctr"/>
            <a:lstStyle/>
            <a:p>
              <a:pPr algn="ctr">
                <a:lnSpc>
                  <a:spcPts val="2659"/>
                </a:lnSpc>
                <a:spcBef>
                  <a:spcPct val="0"/>
                </a:spcBef>
              </a:pPr>
              <a:endParaRPr/>
            </a:p>
          </p:txBody>
        </p:sp>
      </p:grpSp>
      <p:grpSp>
        <p:nvGrpSpPr>
          <p:cNvPr id="36" name="Group 9"/>
          <p:cNvGrpSpPr/>
          <p:nvPr/>
        </p:nvGrpSpPr>
        <p:grpSpPr>
          <a:xfrm>
            <a:off x="615082" y="2267578"/>
            <a:ext cx="9441368" cy="3485659"/>
            <a:chOff x="0" y="0"/>
            <a:chExt cx="2451802" cy="836440"/>
          </a:xfrm>
        </p:grpSpPr>
        <p:sp>
          <p:nvSpPr>
            <p:cNvPr id="1048631" name="Freeform 10"/>
            <p:cNvSpPr/>
            <p:nvPr/>
          </p:nvSpPr>
          <p:spPr>
            <a:xfrm>
              <a:off x="0" y="0"/>
              <a:ext cx="2451802" cy="836440"/>
            </a:xfrm>
            <a:custGeom>
              <a:avLst/>
              <a:gdLst/>
              <a:ahLst/>
              <a:cxnLst/>
              <a:rect l="l" t="t" r="r" b="b"/>
              <a:pathLst>
                <a:path w="2451802" h="836440">
                  <a:moveTo>
                    <a:pt x="42414" y="0"/>
                  </a:moveTo>
                  <a:lnTo>
                    <a:pt x="2409388" y="0"/>
                  </a:lnTo>
                  <a:cubicBezTo>
                    <a:pt x="2420637" y="0"/>
                    <a:pt x="2431425" y="4469"/>
                    <a:pt x="2439379" y="12423"/>
                  </a:cubicBezTo>
                  <a:cubicBezTo>
                    <a:pt x="2447333" y="20377"/>
                    <a:pt x="2451802" y="31165"/>
                    <a:pt x="2451802" y="42414"/>
                  </a:cubicBezTo>
                  <a:lnTo>
                    <a:pt x="2451802" y="794026"/>
                  </a:lnTo>
                  <a:cubicBezTo>
                    <a:pt x="2451802" y="805275"/>
                    <a:pt x="2447333" y="816063"/>
                    <a:pt x="2439379" y="824017"/>
                  </a:cubicBezTo>
                  <a:cubicBezTo>
                    <a:pt x="2431425" y="831971"/>
                    <a:pt x="2420637" y="836440"/>
                    <a:pt x="2409388" y="836440"/>
                  </a:cubicBezTo>
                  <a:lnTo>
                    <a:pt x="42414" y="836440"/>
                  </a:lnTo>
                  <a:cubicBezTo>
                    <a:pt x="31165" y="836440"/>
                    <a:pt x="20377" y="831971"/>
                    <a:pt x="12423" y="824017"/>
                  </a:cubicBezTo>
                  <a:cubicBezTo>
                    <a:pt x="4469" y="816063"/>
                    <a:pt x="0" y="805275"/>
                    <a:pt x="0" y="794026"/>
                  </a:cubicBezTo>
                  <a:lnTo>
                    <a:pt x="0" y="42414"/>
                  </a:lnTo>
                  <a:cubicBezTo>
                    <a:pt x="0" y="31165"/>
                    <a:pt x="4469" y="20377"/>
                    <a:pt x="12423" y="12423"/>
                  </a:cubicBezTo>
                  <a:cubicBezTo>
                    <a:pt x="20377" y="4469"/>
                    <a:pt x="31165" y="0"/>
                    <a:pt x="42414" y="0"/>
                  </a:cubicBezTo>
                  <a:close/>
                </a:path>
              </a:pathLst>
            </a:custGeom>
            <a:solidFill>
              <a:srgbClr val="E8CDB3"/>
            </a:solidFill>
          </p:spPr>
        </p:sp>
        <p:sp>
          <p:nvSpPr>
            <p:cNvPr id="1048632" name="TextBox 11"/>
            <p:cNvSpPr txBox="1"/>
            <p:nvPr/>
          </p:nvSpPr>
          <p:spPr>
            <a:xfrm>
              <a:off x="0" y="-38100"/>
              <a:ext cx="2451802" cy="874540"/>
            </a:xfrm>
            <a:prstGeom prst="rect">
              <a:avLst/>
            </a:prstGeom>
          </p:spPr>
          <p:txBody>
            <a:bodyPr lIns="50800" tIns="50800" rIns="50800" bIns="50800" rtlCol="0" anchor="ctr"/>
            <a:lstStyle/>
            <a:p>
              <a:pPr algn="ctr">
                <a:lnSpc>
                  <a:spcPts val="2659"/>
                </a:lnSpc>
                <a:spcBef>
                  <a:spcPct val="0"/>
                </a:spcBef>
              </a:pPr>
              <a:endParaRPr/>
            </a:p>
          </p:txBody>
        </p:sp>
      </p:grpSp>
      <p:sp>
        <p:nvSpPr>
          <p:cNvPr id="1048633" name="TextBox 12"/>
          <p:cNvSpPr txBox="1"/>
          <p:nvPr/>
        </p:nvSpPr>
        <p:spPr>
          <a:xfrm>
            <a:off x="895441" y="2395406"/>
            <a:ext cx="8748464" cy="3200400"/>
          </a:xfrm>
          <a:prstGeom prst="rect">
            <a:avLst/>
          </a:prstGeom>
        </p:spPr>
        <p:txBody>
          <a:bodyPr lIns="0" tIns="0" rIns="0" bIns="0" rtlCol="0" anchor="t">
            <a:spAutoFit/>
          </a:bodyPr>
          <a:lstStyle/>
          <a:p>
            <a:pPr>
              <a:lnSpc>
                <a:spcPts val="4200"/>
              </a:lnSpc>
              <a:spcBef>
                <a:spcPct val="0"/>
              </a:spcBef>
            </a:pPr>
            <a:r>
              <a:rPr lang="en-US" sz="2700">
                <a:solidFill>
                  <a:srgbClr val="5C8791"/>
                </a:solidFill>
                <a:latin typeface="Antic Bold"/>
              </a:rPr>
              <a:t>Konsep kritis dalam memahami FTP adalah bahwa seperti kebanyakan protokol lain yang menggunakan protokol transport TCP, ia tidak hanya menggunakan satu koneksi TCP melainkan menggunakan dua koneksi.Model FTP dirancang memerlukan dua kanal logik komunikasi antara proses server dan klien FTP:</a:t>
            </a:r>
          </a:p>
        </p:txBody>
      </p:sp>
      <p:sp>
        <p:nvSpPr>
          <p:cNvPr id="1048634" name="TextBox 13"/>
          <p:cNvSpPr txBox="1"/>
          <p:nvPr/>
        </p:nvSpPr>
        <p:spPr>
          <a:xfrm>
            <a:off x="2618557" y="313857"/>
            <a:ext cx="12867741" cy="1016000"/>
          </a:xfrm>
          <a:prstGeom prst="rect">
            <a:avLst/>
          </a:prstGeom>
        </p:spPr>
        <p:txBody>
          <a:bodyPr lIns="0" tIns="0" rIns="0" bIns="0" rtlCol="0" anchor="t">
            <a:spAutoFit/>
          </a:bodyPr>
          <a:lstStyle/>
          <a:p>
            <a:pPr algn="ctr">
              <a:lnSpc>
                <a:spcPts val="7980"/>
              </a:lnSpc>
            </a:pPr>
            <a:r>
              <a:rPr lang="en-US" sz="5700" b="0">
                <a:solidFill>
                  <a:srgbClr val="5C8791"/>
                </a:solidFill>
                <a:latin typeface="Borsok"/>
              </a:rPr>
              <a:t>A.Kontrol koneksi FTP dan koneksi data</a:t>
            </a:r>
          </a:p>
        </p:txBody>
      </p:sp>
      <p:sp>
        <p:nvSpPr>
          <p:cNvPr id="1048635" name="TextBox 14"/>
          <p:cNvSpPr txBox="1"/>
          <p:nvPr/>
        </p:nvSpPr>
        <p:spPr>
          <a:xfrm>
            <a:off x="770491" y="5868591"/>
            <a:ext cx="9438632" cy="3505200"/>
          </a:xfrm>
          <a:prstGeom prst="rect">
            <a:avLst/>
          </a:prstGeom>
        </p:spPr>
        <p:txBody>
          <a:bodyPr lIns="0" tIns="0" rIns="0" bIns="0" rtlCol="0" anchor="t">
            <a:spAutoFit/>
          </a:bodyPr>
          <a:lstStyle/>
          <a:p>
            <a:pPr>
              <a:lnSpc>
                <a:spcPts val="4620"/>
              </a:lnSpc>
            </a:pPr>
            <a:r>
              <a:rPr lang="en-US" sz="3200">
                <a:solidFill>
                  <a:srgbClr val="5C8791"/>
                </a:solidFill>
                <a:latin typeface="Antic Bold"/>
              </a:rPr>
              <a:t>1.Kontrol koneksi</a:t>
            </a:r>
          </a:p>
          <a:p>
            <a:pPr>
              <a:lnSpc>
                <a:spcPts val="4620"/>
              </a:lnSpc>
              <a:spcBef>
                <a:spcPct val="0"/>
              </a:spcBef>
            </a:pPr>
            <a:r>
              <a:rPr lang="en-US" sz="3200">
                <a:solidFill>
                  <a:srgbClr val="5C8791"/>
                </a:solidFill>
                <a:latin typeface="Antic Bold"/>
              </a:rPr>
              <a:t>      Ini merupakan koneksi logikal TCP yang dibuat ketika sebuah sesi FTP diadakan. Ia memelihara throughput selama sesi FTP dan digunakan hanya untuk melakukan pertukaran informasi control.Ia tidak digunakan untuk mengirim file-file.</a:t>
            </a:r>
          </a:p>
        </p:txBody>
      </p:sp>
      <p:sp>
        <p:nvSpPr>
          <p:cNvPr id="1048636" name="Freeform 15"/>
          <p:cNvSpPr/>
          <p:nvPr/>
        </p:nvSpPr>
        <p:spPr>
          <a:xfrm rot="1035449">
            <a:off x="1107293" y="4711596"/>
            <a:ext cx="2200783" cy="863807"/>
          </a:xfrm>
          <a:custGeom>
            <a:avLst/>
            <a:gdLst/>
            <a:ahLst/>
            <a:cxnLst/>
            <a:rect l="l" t="t" r="r" b="b"/>
            <a:pathLst>
              <a:path w="2200783" h="863807">
                <a:moveTo>
                  <a:pt x="0" y="0"/>
                </a:moveTo>
                <a:lnTo>
                  <a:pt x="2200783" y="0"/>
                </a:lnTo>
                <a:lnTo>
                  <a:pt x="2200783" y="863808"/>
                </a:lnTo>
                <a:lnTo>
                  <a:pt x="0" y="863808"/>
                </a:lnTo>
                <a:lnTo>
                  <a:pt x="0" y="0"/>
                </a:lnTo>
                <a:close/>
              </a:path>
            </a:pathLst>
          </a:custGeom>
          <a:blipFill>
            <a:blip r:embed="rId4"/>
            <a:stretch>
              <a:fillRect/>
            </a:stretch>
          </a:blipFill>
        </p:spPr>
      </p:sp>
      <p:grpSp>
        <p:nvGrpSpPr>
          <p:cNvPr id="37" name="Group 16"/>
          <p:cNvGrpSpPr/>
          <p:nvPr/>
        </p:nvGrpSpPr>
        <p:grpSpPr>
          <a:xfrm>
            <a:off x="10667868" y="2267578"/>
            <a:ext cx="7176154" cy="7498812"/>
            <a:chOff x="0" y="0"/>
            <a:chExt cx="1890016" cy="1974996"/>
          </a:xfrm>
        </p:grpSpPr>
        <p:sp>
          <p:nvSpPr>
            <p:cNvPr id="1048637" name="Freeform 17"/>
            <p:cNvSpPr/>
            <p:nvPr/>
          </p:nvSpPr>
          <p:spPr>
            <a:xfrm>
              <a:off x="0" y="0"/>
              <a:ext cx="1890016" cy="1974996"/>
            </a:xfrm>
            <a:custGeom>
              <a:avLst/>
              <a:gdLst/>
              <a:ahLst/>
              <a:cxnLst/>
              <a:rect l="l" t="t" r="r" b="b"/>
              <a:pathLst>
                <a:path w="1890016" h="1974996">
                  <a:moveTo>
                    <a:pt x="55021" y="0"/>
                  </a:moveTo>
                  <a:lnTo>
                    <a:pt x="1834995" y="0"/>
                  </a:lnTo>
                  <a:cubicBezTo>
                    <a:pt x="1865382" y="0"/>
                    <a:pt x="1890016" y="24634"/>
                    <a:pt x="1890016" y="55021"/>
                  </a:cubicBezTo>
                  <a:lnTo>
                    <a:pt x="1890016" y="1919975"/>
                  </a:lnTo>
                  <a:cubicBezTo>
                    <a:pt x="1890016" y="1934567"/>
                    <a:pt x="1884219" y="1948562"/>
                    <a:pt x="1873901" y="1958880"/>
                  </a:cubicBezTo>
                  <a:cubicBezTo>
                    <a:pt x="1863582" y="1969199"/>
                    <a:pt x="1849588" y="1974996"/>
                    <a:pt x="1834995" y="1974996"/>
                  </a:cubicBezTo>
                  <a:lnTo>
                    <a:pt x="55021" y="1974996"/>
                  </a:lnTo>
                  <a:cubicBezTo>
                    <a:pt x="24634" y="1974996"/>
                    <a:pt x="0" y="1950362"/>
                    <a:pt x="0" y="1919975"/>
                  </a:cubicBezTo>
                  <a:lnTo>
                    <a:pt x="0" y="55021"/>
                  </a:lnTo>
                  <a:cubicBezTo>
                    <a:pt x="0" y="24634"/>
                    <a:pt x="24634" y="0"/>
                    <a:pt x="55021" y="0"/>
                  </a:cubicBezTo>
                  <a:close/>
                </a:path>
              </a:pathLst>
            </a:custGeom>
            <a:solidFill>
              <a:srgbClr val="E8CDB3"/>
            </a:solidFill>
          </p:spPr>
        </p:sp>
        <p:sp>
          <p:nvSpPr>
            <p:cNvPr id="1048638" name="TextBox 18"/>
            <p:cNvSpPr txBox="1"/>
            <p:nvPr/>
          </p:nvSpPr>
          <p:spPr>
            <a:xfrm>
              <a:off x="0" y="-38100"/>
              <a:ext cx="1890016" cy="2013096"/>
            </a:xfrm>
            <a:prstGeom prst="rect">
              <a:avLst/>
            </a:prstGeom>
          </p:spPr>
          <p:txBody>
            <a:bodyPr lIns="50800" tIns="50800" rIns="50800" bIns="50800" rtlCol="0" anchor="ctr"/>
            <a:lstStyle/>
            <a:p>
              <a:pPr algn="ctr">
                <a:lnSpc>
                  <a:spcPts val="2659"/>
                </a:lnSpc>
                <a:spcBef>
                  <a:spcPct val="0"/>
                </a:spcBef>
              </a:pPr>
              <a:endParaRPr/>
            </a:p>
          </p:txBody>
        </p:sp>
      </p:grpSp>
      <p:sp>
        <p:nvSpPr>
          <p:cNvPr id="1048639" name="TextBox 19"/>
          <p:cNvSpPr txBox="1"/>
          <p:nvPr/>
        </p:nvSpPr>
        <p:spPr>
          <a:xfrm>
            <a:off x="10826850" y="2576323"/>
            <a:ext cx="6858190" cy="5943599"/>
          </a:xfrm>
          <a:prstGeom prst="rect">
            <a:avLst/>
          </a:prstGeom>
        </p:spPr>
        <p:txBody>
          <a:bodyPr lIns="0" tIns="0" rIns="0" bIns="0" rtlCol="0" anchor="t">
            <a:spAutoFit/>
          </a:bodyPr>
          <a:lstStyle/>
          <a:p>
            <a:pPr>
              <a:lnSpc>
                <a:spcPts val="5179"/>
              </a:lnSpc>
            </a:pPr>
            <a:r>
              <a:rPr lang="en-US" sz="3699">
                <a:solidFill>
                  <a:srgbClr val="5C8791"/>
                </a:solidFill>
                <a:latin typeface="Antic Bold"/>
              </a:rPr>
              <a:t>2.Koneksi data</a:t>
            </a:r>
          </a:p>
          <a:p>
            <a:pPr>
              <a:lnSpc>
                <a:spcPts val="5179"/>
              </a:lnSpc>
              <a:spcBef>
                <a:spcPct val="0"/>
              </a:spcBef>
            </a:pPr>
            <a:r>
              <a:rPr lang="en-US" sz="3699">
                <a:solidFill>
                  <a:srgbClr val="5C8791"/>
                </a:solidFill>
                <a:latin typeface="Antic"/>
              </a:rPr>
              <a:t>       </a:t>
            </a:r>
            <a:r>
              <a:rPr lang="en-US" sz="3699">
                <a:solidFill>
                  <a:srgbClr val="5C8791"/>
                </a:solidFill>
                <a:latin typeface="Antic Bold"/>
              </a:rPr>
              <a:t>Setiap saat ketika data dikirimkan dari server ke klien atau sebaliknya, sebuah koneksi data TCP nyata dibangun di antara mereka. Data dikirimkan melalui koneksi data tersebut. Saat pengiriman file selesai, koneksi data ini dihentikan.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40" name="Freeform 2"/>
          <p:cNvSpPr/>
          <p:nvPr/>
        </p:nvSpPr>
        <p:spPr>
          <a:xfrm>
            <a:off x="-1430708" y="-1140952"/>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41"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42"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43"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39" name="Group 6"/>
          <p:cNvGrpSpPr/>
          <p:nvPr/>
        </p:nvGrpSpPr>
        <p:grpSpPr>
          <a:xfrm>
            <a:off x="6401394" y="1979038"/>
            <a:ext cx="10744979" cy="4302242"/>
            <a:chOff x="0" y="-95250"/>
            <a:chExt cx="2829953" cy="1133101"/>
          </a:xfrm>
        </p:grpSpPr>
        <p:sp>
          <p:nvSpPr>
            <p:cNvPr id="1048644" name="Freeform 7"/>
            <p:cNvSpPr/>
            <p:nvPr/>
          </p:nvSpPr>
          <p:spPr>
            <a:xfrm>
              <a:off x="0" y="0"/>
              <a:ext cx="2829953" cy="1037851"/>
            </a:xfrm>
            <a:custGeom>
              <a:avLst/>
              <a:gdLst/>
              <a:ahLst/>
              <a:cxnLst/>
              <a:rect l="l" t="t" r="r" b="b"/>
              <a:pathLst>
                <a:path w="2746571" h="967806">
                  <a:moveTo>
                    <a:pt x="37862" y="0"/>
                  </a:moveTo>
                  <a:lnTo>
                    <a:pt x="2708709" y="0"/>
                  </a:lnTo>
                  <a:cubicBezTo>
                    <a:pt x="2729620" y="0"/>
                    <a:pt x="2746571" y="16951"/>
                    <a:pt x="2746571" y="37862"/>
                  </a:cubicBezTo>
                  <a:lnTo>
                    <a:pt x="2746571" y="929944"/>
                  </a:lnTo>
                  <a:cubicBezTo>
                    <a:pt x="2746571" y="939986"/>
                    <a:pt x="2742582" y="949616"/>
                    <a:pt x="2735482" y="956717"/>
                  </a:cubicBezTo>
                  <a:cubicBezTo>
                    <a:pt x="2728381" y="963817"/>
                    <a:pt x="2718751" y="967806"/>
                    <a:pt x="2708709" y="967806"/>
                  </a:cubicBezTo>
                  <a:lnTo>
                    <a:pt x="37862" y="967806"/>
                  </a:lnTo>
                  <a:cubicBezTo>
                    <a:pt x="16951" y="967806"/>
                    <a:pt x="0" y="950855"/>
                    <a:pt x="0" y="929944"/>
                  </a:cubicBezTo>
                  <a:lnTo>
                    <a:pt x="0" y="37862"/>
                  </a:lnTo>
                  <a:cubicBezTo>
                    <a:pt x="0" y="27820"/>
                    <a:pt x="3989" y="18190"/>
                    <a:pt x="11089" y="11089"/>
                  </a:cubicBezTo>
                  <a:cubicBezTo>
                    <a:pt x="18190" y="3989"/>
                    <a:pt x="27820" y="0"/>
                    <a:pt x="37862" y="0"/>
                  </a:cubicBezTo>
                  <a:close/>
                </a:path>
              </a:pathLst>
            </a:custGeom>
            <a:solidFill>
              <a:srgbClr val="E8CDB3"/>
            </a:solidFill>
          </p:spPr>
        </p:sp>
        <p:sp>
          <p:nvSpPr>
            <p:cNvPr id="1048645" name="TextBox 8"/>
            <p:cNvSpPr txBox="1"/>
            <p:nvPr/>
          </p:nvSpPr>
          <p:spPr>
            <a:xfrm>
              <a:off x="0" y="-95250"/>
              <a:ext cx="2746571" cy="1063056"/>
            </a:xfrm>
            <a:prstGeom prst="rect">
              <a:avLst/>
            </a:prstGeom>
          </p:spPr>
          <p:txBody>
            <a:bodyPr lIns="50800" tIns="50800" rIns="50800" bIns="50800" rtlCol="0" anchor="ctr"/>
            <a:lstStyle/>
            <a:p>
              <a:pPr algn="ctr">
                <a:lnSpc>
                  <a:spcPts val="7279"/>
                </a:lnSpc>
                <a:spcBef>
                  <a:spcPct val="0"/>
                </a:spcBef>
              </a:pPr>
              <a:endParaRPr/>
            </a:p>
          </p:txBody>
        </p:sp>
      </p:grpSp>
      <p:sp>
        <p:nvSpPr>
          <p:cNvPr id="1048646" name="TextBox 9"/>
          <p:cNvSpPr txBox="1"/>
          <p:nvPr/>
        </p:nvSpPr>
        <p:spPr>
          <a:xfrm>
            <a:off x="615081" y="283290"/>
            <a:ext cx="12837713" cy="2095500"/>
          </a:xfrm>
          <a:prstGeom prst="rect">
            <a:avLst/>
          </a:prstGeom>
        </p:spPr>
        <p:txBody>
          <a:bodyPr lIns="0" tIns="0" rIns="0" bIns="0" rtlCol="0" anchor="t">
            <a:spAutoFit/>
          </a:bodyPr>
          <a:lstStyle/>
          <a:p>
            <a:pPr>
              <a:lnSpc>
                <a:spcPts val="5459"/>
              </a:lnSpc>
              <a:spcBef>
                <a:spcPct val="0"/>
              </a:spcBef>
            </a:pPr>
            <a:r>
              <a:rPr lang="en-US" sz="3900" b="0">
                <a:solidFill>
                  <a:srgbClr val="5C8791"/>
                </a:solidFill>
                <a:latin typeface="Antic Bold"/>
              </a:rPr>
              <a:t>model FTP membagi perangkat lunak pada tiap peralatan menjadi dua komponen logikal protokol yang bertugas untuk masing-masing kanal.</a:t>
            </a:r>
          </a:p>
        </p:txBody>
      </p:sp>
      <p:sp>
        <p:nvSpPr>
          <p:cNvPr id="1048647" name="TextBox 10"/>
          <p:cNvSpPr txBox="1"/>
          <p:nvPr/>
        </p:nvSpPr>
        <p:spPr>
          <a:xfrm>
            <a:off x="185971" y="7579031"/>
            <a:ext cx="7315507" cy="1955799"/>
          </a:xfrm>
          <a:prstGeom prst="rect">
            <a:avLst/>
          </a:prstGeom>
        </p:spPr>
        <p:txBody>
          <a:bodyPr lIns="0" tIns="0" rIns="0" bIns="0" rtlCol="0" anchor="t">
            <a:spAutoFit/>
          </a:bodyPr>
          <a:lstStyle/>
          <a:p>
            <a:pPr algn="ctr">
              <a:lnSpc>
                <a:spcPts val="7699"/>
              </a:lnSpc>
            </a:pPr>
            <a:r>
              <a:rPr lang="en-US" sz="5300">
                <a:solidFill>
                  <a:srgbClr val="5C8791"/>
                </a:solidFill>
                <a:latin typeface="Borsok"/>
              </a:rPr>
              <a:t>2.Data transfer process (DTP)</a:t>
            </a:r>
          </a:p>
        </p:txBody>
      </p:sp>
      <p:sp>
        <p:nvSpPr>
          <p:cNvPr id="1048648" name="TextBox 11"/>
          <p:cNvSpPr txBox="1"/>
          <p:nvPr/>
        </p:nvSpPr>
        <p:spPr>
          <a:xfrm>
            <a:off x="6688936" y="2671445"/>
            <a:ext cx="9853301" cy="3149600"/>
          </a:xfrm>
          <a:prstGeom prst="rect">
            <a:avLst/>
          </a:prstGeom>
        </p:spPr>
        <p:txBody>
          <a:bodyPr lIns="0" tIns="0" rIns="0" bIns="0" rtlCol="0" anchor="t">
            <a:spAutoFit/>
          </a:bodyPr>
          <a:lstStyle/>
          <a:p>
            <a:pPr>
              <a:lnSpc>
                <a:spcPts val="6160"/>
              </a:lnSpc>
              <a:spcBef>
                <a:spcPct val="0"/>
              </a:spcBef>
            </a:pPr>
            <a:r>
              <a:rPr lang="en-US" sz="4400">
                <a:solidFill>
                  <a:srgbClr val="5C8791"/>
                </a:solidFill>
                <a:latin typeface="Antic Bold"/>
              </a:rPr>
              <a:t>adalah bagian dari perangkat lunak yang mengatur koneksi berkaitan dengan pengiriman dan penerimaan perintah berikut jawabannya.</a:t>
            </a:r>
          </a:p>
        </p:txBody>
      </p:sp>
      <p:sp>
        <p:nvSpPr>
          <p:cNvPr id="1048649" name="Freeform 12"/>
          <p:cNvSpPr/>
          <p:nvPr/>
        </p:nvSpPr>
        <p:spPr>
          <a:xfrm rot="1035449">
            <a:off x="1107293" y="4711596"/>
            <a:ext cx="2200783" cy="863807"/>
          </a:xfrm>
          <a:custGeom>
            <a:avLst/>
            <a:gdLst/>
            <a:ahLst/>
            <a:cxnLst/>
            <a:rect l="l" t="t" r="r" b="b"/>
            <a:pathLst>
              <a:path w="2200783" h="863807">
                <a:moveTo>
                  <a:pt x="0" y="0"/>
                </a:moveTo>
                <a:lnTo>
                  <a:pt x="2200783" y="0"/>
                </a:lnTo>
                <a:lnTo>
                  <a:pt x="2200783" y="863808"/>
                </a:lnTo>
                <a:lnTo>
                  <a:pt x="0" y="863808"/>
                </a:lnTo>
                <a:lnTo>
                  <a:pt x="0" y="0"/>
                </a:lnTo>
                <a:close/>
              </a:path>
            </a:pathLst>
          </a:custGeom>
          <a:blipFill>
            <a:blip r:embed="rId4"/>
            <a:stretch>
              <a:fillRect/>
            </a:stretch>
          </a:blipFill>
        </p:spPr>
      </p:sp>
      <p:sp>
        <p:nvSpPr>
          <p:cNvPr id="1048650" name="TextBox 13"/>
          <p:cNvSpPr txBox="1"/>
          <p:nvPr/>
        </p:nvSpPr>
        <p:spPr>
          <a:xfrm>
            <a:off x="185972" y="3348990"/>
            <a:ext cx="6401394" cy="1794510"/>
          </a:xfrm>
          <a:prstGeom prst="rect">
            <a:avLst/>
          </a:prstGeom>
        </p:spPr>
        <p:txBody>
          <a:bodyPr lIns="0" tIns="0" rIns="0" bIns="0" rtlCol="0" anchor="t">
            <a:spAutoFit/>
          </a:bodyPr>
          <a:lstStyle/>
          <a:p>
            <a:pPr algn="ctr">
              <a:lnSpc>
                <a:spcPts val="7139"/>
              </a:lnSpc>
            </a:pPr>
            <a:r>
              <a:rPr lang="en-US" sz="5000">
                <a:solidFill>
                  <a:srgbClr val="5C8791"/>
                </a:solidFill>
                <a:latin typeface="Borsok"/>
              </a:rPr>
              <a:t>1.Rotocol interpreter (PI)</a:t>
            </a:r>
            <a:endParaRPr lang="zh-CN" altLang="en-US" sz="5000"/>
          </a:p>
        </p:txBody>
      </p:sp>
      <p:grpSp>
        <p:nvGrpSpPr>
          <p:cNvPr id="40" name="Group 14"/>
          <p:cNvGrpSpPr/>
          <p:nvPr/>
        </p:nvGrpSpPr>
        <p:grpSpPr>
          <a:xfrm>
            <a:off x="7779730" y="6605390"/>
            <a:ext cx="9396839" cy="3445479"/>
            <a:chOff x="0" y="0"/>
            <a:chExt cx="2474888" cy="907451"/>
          </a:xfrm>
        </p:grpSpPr>
        <p:sp>
          <p:nvSpPr>
            <p:cNvPr id="1048651" name="Freeform 15"/>
            <p:cNvSpPr/>
            <p:nvPr/>
          </p:nvSpPr>
          <p:spPr>
            <a:xfrm>
              <a:off x="0" y="0"/>
              <a:ext cx="2474888" cy="907451"/>
            </a:xfrm>
            <a:custGeom>
              <a:avLst/>
              <a:gdLst/>
              <a:ahLst/>
              <a:cxnLst/>
              <a:rect l="l" t="t" r="r" b="b"/>
              <a:pathLst>
                <a:path w="2474888" h="907451">
                  <a:moveTo>
                    <a:pt x="42018" y="0"/>
                  </a:moveTo>
                  <a:lnTo>
                    <a:pt x="2432869" y="0"/>
                  </a:lnTo>
                  <a:cubicBezTo>
                    <a:pt x="2444013" y="0"/>
                    <a:pt x="2454701" y="4427"/>
                    <a:pt x="2462581" y="12307"/>
                  </a:cubicBezTo>
                  <a:cubicBezTo>
                    <a:pt x="2470461" y="20187"/>
                    <a:pt x="2474888" y="30874"/>
                    <a:pt x="2474888" y="42018"/>
                  </a:cubicBezTo>
                  <a:lnTo>
                    <a:pt x="2474888" y="865433"/>
                  </a:lnTo>
                  <a:cubicBezTo>
                    <a:pt x="2474888" y="876577"/>
                    <a:pt x="2470461" y="887265"/>
                    <a:pt x="2462581" y="895144"/>
                  </a:cubicBezTo>
                  <a:cubicBezTo>
                    <a:pt x="2454701" y="903024"/>
                    <a:pt x="2444013" y="907451"/>
                    <a:pt x="2432869" y="907451"/>
                  </a:cubicBezTo>
                  <a:lnTo>
                    <a:pt x="42018" y="907451"/>
                  </a:lnTo>
                  <a:cubicBezTo>
                    <a:pt x="30874" y="907451"/>
                    <a:pt x="20187" y="903024"/>
                    <a:pt x="12307" y="895144"/>
                  </a:cubicBezTo>
                  <a:cubicBezTo>
                    <a:pt x="4427" y="887265"/>
                    <a:pt x="0" y="876577"/>
                    <a:pt x="0" y="865433"/>
                  </a:cubicBezTo>
                  <a:lnTo>
                    <a:pt x="0" y="42018"/>
                  </a:lnTo>
                  <a:cubicBezTo>
                    <a:pt x="0" y="30874"/>
                    <a:pt x="4427" y="20187"/>
                    <a:pt x="12307" y="12307"/>
                  </a:cubicBezTo>
                  <a:cubicBezTo>
                    <a:pt x="20187" y="4427"/>
                    <a:pt x="30874" y="0"/>
                    <a:pt x="42018" y="0"/>
                  </a:cubicBezTo>
                  <a:close/>
                </a:path>
              </a:pathLst>
            </a:custGeom>
            <a:solidFill>
              <a:srgbClr val="E8CDB3"/>
            </a:solidFill>
          </p:spPr>
        </p:sp>
        <p:sp>
          <p:nvSpPr>
            <p:cNvPr id="1048652" name="TextBox 16"/>
            <p:cNvSpPr txBox="1"/>
            <p:nvPr/>
          </p:nvSpPr>
          <p:spPr>
            <a:xfrm>
              <a:off x="0" y="-38100"/>
              <a:ext cx="2474888" cy="945551"/>
            </a:xfrm>
            <a:prstGeom prst="rect">
              <a:avLst/>
            </a:prstGeom>
          </p:spPr>
          <p:txBody>
            <a:bodyPr lIns="50800" tIns="50800" rIns="50800" bIns="50800" rtlCol="0" anchor="ctr"/>
            <a:lstStyle/>
            <a:p>
              <a:pPr algn="ctr">
                <a:lnSpc>
                  <a:spcPts val="2659"/>
                </a:lnSpc>
                <a:spcBef>
                  <a:spcPct val="0"/>
                </a:spcBef>
              </a:pPr>
              <a:endParaRPr/>
            </a:p>
          </p:txBody>
        </p:sp>
      </p:grpSp>
      <p:sp>
        <p:nvSpPr>
          <p:cNvPr id="1048653" name="TextBox 17"/>
          <p:cNvSpPr txBox="1"/>
          <p:nvPr/>
        </p:nvSpPr>
        <p:spPr>
          <a:xfrm>
            <a:off x="8035713" y="6941349"/>
            <a:ext cx="8522103" cy="2628900"/>
          </a:xfrm>
          <a:prstGeom prst="rect">
            <a:avLst/>
          </a:prstGeom>
        </p:spPr>
        <p:txBody>
          <a:bodyPr lIns="0" tIns="0" rIns="0" bIns="0" rtlCol="0" anchor="t">
            <a:spAutoFit/>
          </a:bodyPr>
          <a:lstStyle/>
          <a:p>
            <a:pPr>
              <a:lnSpc>
                <a:spcPts val="6859"/>
              </a:lnSpc>
              <a:spcBef>
                <a:spcPct val="0"/>
              </a:spcBef>
            </a:pPr>
            <a:r>
              <a:rPr lang="en-US" sz="4899">
                <a:solidFill>
                  <a:srgbClr val="5C8791"/>
                </a:solidFill>
                <a:latin typeface="Antic Bold"/>
              </a:rPr>
              <a:t>bertanggung jawab terhadap pengiriman dan penerimaan data antara klien dan server.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54" name="Freeform 2"/>
          <p:cNvSpPr/>
          <p:nvPr/>
        </p:nvSpPr>
        <p:spPr>
          <a:xfrm>
            <a:off x="-1430708" y="-1140952"/>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55"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56"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57"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42" name="Group 6"/>
          <p:cNvGrpSpPr/>
          <p:nvPr/>
        </p:nvGrpSpPr>
        <p:grpSpPr>
          <a:xfrm>
            <a:off x="8445129" y="3374209"/>
            <a:ext cx="9080929" cy="3538583"/>
            <a:chOff x="0" y="0"/>
            <a:chExt cx="2391685" cy="931972"/>
          </a:xfrm>
        </p:grpSpPr>
        <p:sp>
          <p:nvSpPr>
            <p:cNvPr id="1048658" name="Freeform 7"/>
            <p:cNvSpPr/>
            <p:nvPr/>
          </p:nvSpPr>
          <p:spPr>
            <a:xfrm>
              <a:off x="0" y="0"/>
              <a:ext cx="2391685" cy="931972"/>
            </a:xfrm>
            <a:custGeom>
              <a:avLst/>
              <a:gdLst/>
              <a:ahLst/>
              <a:cxnLst/>
              <a:rect l="l" t="t" r="r" b="b"/>
              <a:pathLst>
                <a:path w="2391685" h="931972">
                  <a:moveTo>
                    <a:pt x="43480" y="0"/>
                  </a:moveTo>
                  <a:lnTo>
                    <a:pt x="2348205" y="0"/>
                  </a:lnTo>
                  <a:cubicBezTo>
                    <a:pt x="2372218" y="0"/>
                    <a:pt x="2391685" y="19467"/>
                    <a:pt x="2391685" y="43480"/>
                  </a:cubicBezTo>
                  <a:lnTo>
                    <a:pt x="2391685" y="888493"/>
                  </a:lnTo>
                  <a:cubicBezTo>
                    <a:pt x="2391685" y="912506"/>
                    <a:pt x="2372218" y="931972"/>
                    <a:pt x="2348205" y="931972"/>
                  </a:cubicBezTo>
                  <a:lnTo>
                    <a:pt x="43480" y="931972"/>
                  </a:lnTo>
                  <a:cubicBezTo>
                    <a:pt x="31948" y="931972"/>
                    <a:pt x="20889" y="927392"/>
                    <a:pt x="12735" y="919237"/>
                  </a:cubicBezTo>
                  <a:cubicBezTo>
                    <a:pt x="4581" y="911083"/>
                    <a:pt x="0" y="900024"/>
                    <a:pt x="0" y="888493"/>
                  </a:cubicBezTo>
                  <a:lnTo>
                    <a:pt x="0" y="43480"/>
                  </a:lnTo>
                  <a:cubicBezTo>
                    <a:pt x="0" y="19467"/>
                    <a:pt x="19467" y="0"/>
                    <a:pt x="43480" y="0"/>
                  </a:cubicBezTo>
                  <a:close/>
                </a:path>
              </a:pathLst>
            </a:custGeom>
            <a:solidFill>
              <a:srgbClr val="E8CDB3"/>
            </a:solidFill>
          </p:spPr>
        </p:sp>
        <p:sp>
          <p:nvSpPr>
            <p:cNvPr id="1048659" name="TextBox 8"/>
            <p:cNvSpPr txBox="1"/>
            <p:nvPr/>
          </p:nvSpPr>
          <p:spPr>
            <a:xfrm>
              <a:off x="0" y="-38100"/>
              <a:ext cx="2391685" cy="970072"/>
            </a:xfrm>
            <a:prstGeom prst="rect">
              <a:avLst/>
            </a:prstGeom>
          </p:spPr>
          <p:txBody>
            <a:bodyPr lIns="50800" tIns="50800" rIns="50800" bIns="50800" rtlCol="0" anchor="ctr"/>
            <a:lstStyle/>
            <a:p>
              <a:pPr algn="ctr">
                <a:lnSpc>
                  <a:spcPts val="2659"/>
                </a:lnSpc>
                <a:spcBef>
                  <a:spcPct val="0"/>
                </a:spcBef>
              </a:pPr>
              <a:endParaRPr/>
            </a:p>
          </p:txBody>
        </p:sp>
      </p:grpSp>
      <p:sp>
        <p:nvSpPr>
          <p:cNvPr id="1048660" name="TextBox 9"/>
          <p:cNvSpPr txBox="1"/>
          <p:nvPr/>
        </p:nvSpPr>
        <p:spPr>
          <a:xfrm>
            <a:off x="1401615" y="3823865"/>
            <a:ext cx="7043514" cy="1295401"/>
          </a:xfrm>
          <a:prstGeom prst="rect">
            <a:avLst/>
          </a:prstGeom>
        </p:spPr>
        <p:txBody>
          <a:bodyPr lIns="0" tIns="0" rIns="0" bIns="0" rtlCol="0" anchor="t">
            <a:spAutoFit/>
          </a:bodyPr>
          <a:lstStyle/>
          <a:p>
            <a:pPr algn="ctr">
              <a:lnSpc>
                <a:spcPts val="10163"/>
              </a:lnSpc>
            </a:pPr>
            <a:r>
              <a:rPr lang="en-US" sz="7259">
                <a:solidFill>
                  <a:srgbClr val="5C8791"/>
                </a:solidFill>
                <a:latin typeface="Borsok"/>
              </a:rPr>
              <a:t>3.User Interface</a:t>
            </a:r>
          </a:p>
        </p:txBody>
      </p:sp>
      <p:sp>
        <p:nvSpPr>
          <p:cNvPr id="1048661" name="TextBox 10"/>
          <p:cNvSpPr txBox="1"/>
          <p:nvPr/>
        </p:nvSpPr>
        <p:spPr>
          <a:xfrm>
            <a:off x="3154715" y="375534"/>
            <a:ext cx="11978570" cy="2247900"/>
          </a:xfrm>
          <a:prstGeom prst="rect">
            <a:avLst/>
          </a:prstGeom>
        </p:spPr>
        <p:txBody>
          <a:bodyPr lIns="0" tIns="0" rIns="0" bIns="0" rtlCol="0" anchor="t">
            <a:spAutoFit/>
          </a:bodyPr>
          <a:lstStyle/>
          <a:p>
            <a:pPr>
              <a:lnSpc>
                <a:spcPts val="5880"/>
              </a:lnSpc>
              <a:spcBef>
                <a:spcPct val="0"/>
              </a:spcBef>
            </a:pPr>
            <a:r>
              <a:rPr lang="en-US" sz="4200">
                <a:solidFill>
                  <a:srgbClr val="5C8791"/>
                </a:solidFill>
                <a:latin typeface="Antic Bold"/>
              </a:rPr>
              <a:t>Sebagai tambahan pada dua elemen di atas, pada proses FTP user ditambahkan komponen ketiga yakni</a:t>
            </a:r>
          </a:p>
        </p:txBody>
      </p:sp>
      <p:sp>
        <p:nvSpPr>
          <p:cNvPr id="1048662" name="Freeform 11"/>
          <p:cNvSpPr/>
          <p:nvPr/>
        </p:nvSpPr>
        <p:spPr>
          <a:xfrm rot="1035449">
            <a:off x="1107293" y="4711596"/>
            <a:ext cx="2200783" cy="863807"/>
          </a:xfrm>
          <a:custGeom>
            <a:avLst/>
            <a:gdLst/>
            <a:ahLst/>
            <a:cxnLst/>
            <a:rect l="l" t="t" r="r" b="b"/>
            <a:pathLst>
              <a:path w="2200783" h="863807">
                <a:moveTo>
                  <a:pt x="0" y="0"/>
                </a:moveTo>
                <a:lnTo>
                  <a:pt x="2200783" y="0"/>
                </a:lnTo>
                <a:lnTo>
                  <a:pt x="2200783" y="863808"/>
                </a:lnTo>
                <a:lnTo>
                  <a:pt x="0" y="863808"/>
                </a:lnTo>
                <a:lnTo>
                  <a:pt x="0" y="0"/>
                </a:lnTo>
                <a:close/>
              </a:path>
            </a:pathLst>
          </a:custGeom>
          <a:blipFill>
            <a:blip r:embed="rId4"/>
            <a:stretch>
              <a:fillRect/>
            </a:stretch>
          </a:blipFill>
        </p:spPr>
      </p:sp>
      <p:sp>
        <p:nvSpPr>
          <p:cNvPr id="1048663" name="TextBox 12"/>
          <p:cNvSpPr txBox="1"/>
          <p:nvPr/>
        </p:nvSpPr>
        <p:spPr>
          <a:xfrm>
            <a:off x="8818044" y="3794820"/>
            <a:ext cx="8225189" cy="2552700"/>
          </a:xfrm>
          <a:prstGeom prst="rect">
            <a:avLst/>
          </a:prstGeom>
        </p:spPr>
        <p:txBody>
          <a:bodyPr lIns="0" tIns="0" rIns="0" bIns="0" rtlCol="0" anchor="t">
            <a:spAutoFit/>
          </a:bodyPr>
          <a:lstStyle/>
          <a:p>
            <a:pPr>
              <a:lnSpc>
                <a:spcPts val="6719"/>
              </a:lnSpc>
              <a:spcBef>
                <a:spcPct val="0"/>
              </a:spcBef>
            </a:pPr>
            <a:r>
              <a:rPr lang="en-US" sz="4700">
                <a:solidFill>
                  <a:srgbClr val="5C8791"/>
                </a:solidFill>
                <a:latin typeface="Antic Bold"/>
              </a:rPr>
              <a:t>untuk berinteraksi dengan user FTP sebagai manusia, ia tidak ditambahkan pada sisi server.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64" name="Freeform 2"/>
          <p:cNvSpPr/>
          <p:nvPr/>
        </p:nvSpPr>
        <p:spPr>
          <a:xfrm>
            <a:off x="-1262374" y="-1234471"/>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65"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66" name="Freeform 4"/>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67" name="Freeform 5"/>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44" name="Group 6"/>
          <p:cNvGrpSpPr/>
          <p:nvPr/>
        </p:nvGrpSpPr>
        <p:grpSpPr>
          <a:xfrm>
            <a:off x="9144000" y="3983011"/>
            <a:ext cx="9144000" cy="5929950"/>
            <a:chOff x="0" y="0"/>
            <a:chExt cx="2408296" cy="1561798"/>
          </a:xfrm>
        </p:grpSpPr>
        <p:sp>
          <p:nvSpPr>
            <p:cNvPr id="1048668" name="Freeform 7"/>
            <p:cNvSpPr/>
            <p:nvPr/>
          </p:nvSpPr>
          <p:spPr>
            <a:xfrm>
              <a:off x="0" y="0"/>
              <a:ext cx="2408296" cy="1561798"/>
            </a:xfrm>
            <a:custGeom>
              <a:avLst/>
              <a:gdLst/>
              <a:ahLst/>
              <a:cxnLst/>
              <a:rect l="l" t="t" r="r" b="b"/>
              <a:pathLst>
                <a:path w="2408296" h="1561798">
                  <a:moveTo>
                    <a:pt x="43180" y="0"/>
                  </a:moveTo>
                  <a:lnTo>
                    <a:pt x="2365116" y="0"/>
                  </a:lnTo>
                  <a:cubicBezTo>
                    <a:pt x="2388964" y="0"/>
                    <a:pt x="2408296" y="19332"/>
                    <a:pt x="2408296" y="43180"/>
                  </a:cubicBezTo>
                  <a:lnTo>
                    <a:pt x="2408296" y="1518618"/>
                  </a:lnTo>
                  <a:cubicBezTo>
                    <a:pt x="2408296" y="1530070"/>
                    <a:pt x="2403747" y="1541053"/>
                    <a:pt x="2395649" y="1549150"/>
                  </a:cubicBezTo>
                  <a:cubicBezTo>
                    <a:pt x="2387551" y="1557248"/>
                    <a:pt x="2376568" y="1561798"/>
                    <a:pt x="2365116" y="1561798"/>
                  </a:cubicBezTo>
                  <a:lnTo>
                    <a:pt x="43180" y="1561798"/>
                  </a:lnTo>
                  <a:cubicBezTo>
                    <a:pt x="19332" y="1561798"/>
                    <a:pt x="0" y="1542465"/>
                    <a:pt x="0" y="1518618"/>
                  </a:cubicBezTo>
                  <a:lnTo>
                    <a:pt x="0" y="43180"/>
                  </a:lnTo>
                  <a:cubicBezTo>
                    <a:pt x="0" y="19332"/>
                    <a:pt x="19332" y="0"/>
                    <a:pt x="43180" y="0"/>
                  </a:cubicBezTo>
                  <a:close/>
                </a:path>
              </a:pathLst>
            </a:custGeom>
            <a:solidFill>
              <a:srgbClr val="E8CDB3"/>
            </a:solidFill>
          </p:spPr>
        </p:sp>
        <p:sp>
          <p:nvSpPr>
            <p:cNvPr id="1048669" name="TextBox 8"/>
            <p:cNvSpPr txBox="1"/>
            <p:nvPr/>
          </p:nvSpPr>
          <p:spPr>
            <a:xfrm>
              <a:off x="0" y="-38100"/>
              <a:ext cx="2408296" cy="1599898"/>
            </a:xfrm>
            <a:prstGeom prst="rect">
              <a:avLst/>
            </a:prstGeom>
          </p:spPr>
          <p:txBody>
            <a:bodyPr lIns="50800" tIns="50800" rIns="50800" bIns="50800" rtlCol="0" anchor="ctr"/>
            <a:lstStyle/>
            <a:p>
              <a:pPr algn="ctr">
                <a:lnSpc>
                  <a:spcPts val="2659"/>
                </a:lnSpc>
                <a:spcBef>
                  <a:spcPct val="0"/>
                </a:spcBef>
              </a:pPr>
              <a:endParaRPr/>
            </a:p>
          </p:txBody>
        </p:sp>
      </p:grpSp>
      <p:sp>
        <p:nvSpPr>
          <p:cNvPr id="1048670" name="TextBox 9"/>
          <p:cNvSpPr txBox="1"/>
          <p:nvPr/>
        </p:nvSpPr>
        <p:spPr>
          <a:xfrm>
            <a:off x="9416260" y="4171204"/>
            <a:ext cx="8700022" cy="5600700"/>
          </a:xfrm>
          <a:prstGeom prst="rect">
            <a:avLst/>
          </a:prstGeom>
        </p:spPr>
        <p:txBody>
          <a:bodyPr lIns="0" tIns="0" rIns="0" bIns="0" rtlCol="0" anchor="t">
            <a:spAutoFit/>
          </a:bodyPr>
          <a:lstStyle/>
          <a:p>
            <a:pPr>
              <a:lnSpc>
                <a:spcPts val="4900"/>
              </a:lnSpc>
              <a:spcBef>
                <a:spcPct val="0"/>
              </a:spcBef>
            </a:pPr>
            <a:r>
              <a:rPr lang="en-US" sz="3300">
                <a:solidFill>
                  <a:srgbClr val="5C8791"/>
                </a:solidFill>
                <a:latin typeface="Antic Bold"/>
              </a:rPr>
              <a:t>Juru bahasa/penghubung protokol yang bertanggung jawab untuk mengatur kontrol koneksi pada klien. Ia menginisiasi sesi FTP dengan mengirimkan permintaan ke Server-PI. Saat sebuah sambungan terjadi, ia memroses perintah dari User-PI, mengirimkannya ke Server-PI dan menerima jawaban-jawaban kembali’ Ia juga mengelola proses transfer data user</a:t>
            </a:r>
          </a:p>
        </p:txBody>
      </p:sp>
      <p:sp>
        <p:nvSpPr>
          <p:cNvPr id="1048671" name="TextBox 10"/>
          <p:cNvSpPr txBox="1"/>
          <p:nvPr/>
        </p:nvSpPr>
        <p:spPr>
          <a:xfrm>
            <a:off x="2792574" y="676050"/>
            <a:ext cx="12250673" cy="1104900"/>
          </a:xfrm>
          <a:prstGeom prst="rect">
            <a:avLst/>
          </a:prstGeom>
        </p:spPr>
        <p:txBody>
          <a:bodyPr lIns="0" tIns="0" rIns="0" bIns="0" rtlCol="0" anchor="t">
            <a:spAutoFit/>
          </a:bodyPr>
          <a:lstStyle/>
          <a:p>
            <a:pPr algn="ctr">
              <a:lnSpc>
                <a:spcPts val="8680"/>
              </a:lnSpc>
            </a:pPr>
            <a:r>
              <a:rPr lang="en-US" sz="6200">
                <a:solidFill>
                  <a:srgbClr val="5C8791"/>
                </a:solidFill>
                <a:latin typeface="Borsok"/>
              </a:rPr>
              <a:t>B.Komponen proses FTP user</a:t>
            </a:r>
          </a:p>
        </p:txBody>
      </p:sp>
      <p:sp>
        <p:nvSpPr>
          <p:cNvPr id="1048672" name="Freeform 11"/>
          <p:cNvSpPr/>
          <p:nvPr/>
        </p:nvSpPr>
        <p:spPr>
          <a:xfrm rot="1035449">
            <a:off x="8315869" y="8258620"/>
            <a:ext cx="2200783" cy="863807"/>
          </a:xfrm>
          <a:custGeom>
            <a:avLst/>
            <a:gdLst/>
            <a:ahLst/>
            <a:cxnLst/>
            <a:rect l="l" t="t" r="r" b="b"/>
            <a:pathLst>
              <a:path w="2200783" h="863807">
                <a:moveTo>
                  <a:pt x="0" y="0"/>
                </a:moveTo>
                <a:lnTo>
                  <a:pt x="2200783" y="0"/>
                </a:lnTo>
                <a:lnTo>
                  <a:pt x="2200783" y="863807"/>
                </a:lnTo>
                <a:lnTo>
                  <a:pt x="0" y="863807"/>
                </a:lnTo>
                <a:lnTo>
                  <a:pt x="0" y="0"/>
                </a:lnTo>
                <a:close/>
              </a:path>
            </a:pathLst>
          </a:custGeom>
          <a:blipFill>
            <a:blip r:embed="rId4"/>
            <a:stretch>
              <a:fillRect/>
            </a:stretch>
          </a:blipFill>
        </p:spPr>
      </p:sp>
      <p:sp>
        <p:nvSpPr>
          <p:cNvPr id="1048673" name="TextBox 12"/>
          <p:cNvSpPr txBox="1"/>
          <p:nvPr/>
        </p:nvSpPr>
        <p:spPr>
          <a:xfrm>
            <a:off x="465352" y="2794604"/>
            <a:ext cx="12305191" cy="800100"/>
          </a:xfrm>
          <a:prstGeom prst="rect">
            <a:avLst/>
          </a:prstGeom>
        </p:spPr>
        <p:txBody>
          <a:bodyPr lIns="0" tIns="0" rIns="0" bIns="0" rtlCol="0" anchor="t">
            <a:spAutoFit/>
          </a:bodyPr>
          <a:lstStyle/>
          <a:p>
            <a:pPr>
              <a:lnSpc>
                <a:spcPts val="6299"/>
              </a:lnSpc>
              <a:spcBef>
                <a:spcPct val="0"/>
              </a:spcBef>
            </a:pPr>
            <a:r>
              <a:rPr lang="en-US" sz="4500">
                <a:solidFill>
                  <a:srgbClr val="5C8791"/>
                </a:solidFill>
                <a:latin typeface="Antic Bold"/>
              </a:rPr>
              <a:t>Proses FTP user terdiri dari tiga elemen protokol:</a:t>
            </a:r>
          </a:p>
        </p:txBody>
      </p:sp>
      <p:sp>
        <p:nvSpPr>
          <p:cNvPr id="1048674" name="TextBox 13"/>
          <p:cNvSpPr txBox="1"/>
          <p:nvPr/>
        </p:nvSpPr>
        <p:spPr>
          <a:xfrm>
            <a:off x="0" y="4171204"/>
            <a:ext cx="8521980" cy="2032000"/>
          </a:xfrm>
          <a:prstGeom prst="rect">
            <a:avLst/>
          </a:prstGeom>
        </p:spPr>
        <p:txBody>
          <a:bodyPr lIns="0" tIns="0" rIns="0" bIns="0" rtlCol="0" anchor="t">
            <a:spAutoFit/>
          </a:bodyPr>
          <a:lstStyle/>
          <a:p>
            <a:pPr algn="ctr">
              <a:lnSpc>
                <a:spcPts val="7980"/>
              </a:lnSpc>
            </a:pPr>
            <a:r>
              <a:rPr lang="en-US" sz="5500">
                <a:solidFill>
                  <a:srgbClr val="5C8791"/>
                </a:solidFill>
                <a:latin typeface="Borsok"/>
              </a:rPr>
              <a:t>1.User Protocol Interpreter (User-PI)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75" name="Freeform 2"/>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76" name="Freeform 3"/>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grpSp>
        <p:nvGrpSpPr>
          <p:cNvPr id="46" name="Group 4"/>
          <p:cNvGrpSpPr/>
          <p:nvPr/>
        </p:nvGrpSpPr>
        <p:grpSpPr>
          <a:xfrm>
            <a:off x="8866508" y="464064"/>
            <a:ext cx="8977514" cy="4379875"/>
            <a:chOff x="0" y="0"/>
            <a:chExt cx="2364448" cy="1153547"/>
          </a:xfrm>
        </p:grpSpPr>
        <p:sp>
          <p:nvSpPr>
            <p:cNvPr id="1048677" name="Freeform 5"/>
            <p:cNvSpPr/>
            <p:nvPr/>
          </p:nvSpPr>
          <p:spPr>
            <a:xfrm>
              <a:off x="0" y="0"/>
              <a:ext cx="2364448" cy="1153547"/>
            </a:xfrm>
            <a:custGeom>
              <a:avLst/>
              <a:gdLst/>
              <a:ahLst/>
              <a:cxnLst/>
              <a:rect l="l" t="t" r="r" b="b"/>
              <a:pathLst>
                <a:path w="2364448" h="1153547">
                  <a:moveTo>
                    <a:pt x="43981" y="0"/>
                  </a:moveTo>
                  <a:lnTo>
                    <a:pt x="2320467" y="0"/>
                  </a:lnTo>
                  <a:cubicBezTo>
                    <a:pt x="2332132" y="0"/>
                    <a:pt x="2343318" y="4634"/>
                    <a:pt x="2351567" y="12882"/>
                  </a:cubicBezTo>
                  <a:cubicBezTo>
                    <a:pt x="2359814" y="21130"/>
                    <a:pt x="2364448" y="32316"/>
                    <a:pt x="2364448" y="43981"/>
                  </a:cubicBezTo>
                  <a:lnTo>
                    <a:pt x="2364448" y="1109567"/>
                  </a:lnTo>
                  <a:cubicBezTo>
                    <a:pt x="2364448" y="1121231"/>
                    <a:pt x="2359814" y="1132418"/>
                    <a:pt x="2351567" y="1140666"/>
                  </a:cubicBezTo>
                  <a:cubicBezTo>
                    <a:pt x="2343318" y="1148914"/>
                    <a:pt x="2332132" y="1153547"/>
                    <a:pt x="2320467" y="1153547"/>
                  </a:cubicBezTo>
                  <a:lnTo>
                    <a:pt x="43981" y="1153547"/>
                  </a:lnTo>
                  <a:cubicBezTo>
                    <a:pt x="32316" y="1153547"/>
                    <a:pt x="21130" y="1148914"/>
                    <a:pt x="12882" y="1140666"/>
                  </a:cubicBezTo>
                  <a:cubicBezTo>
                    <a:pt x="4634" y="1132418"/>
                    <a:pt x="0" y="1121231"/>
                    <a:pt x="0" y="1109567"/>
                  </a:cubicBezTo>
                  <a:lnTo>
                    <a:pt x="0" y="43981"/>
                  </a:lnTo>
                  <a:cubicBezTo>
                    <a:pt x="0" y="32316"/>
                    <a:pt x="4634" y="21130"/>
                    <a:pt x="12882" y="12882"/>
                  </a:cubicBezTo>
                  <a:cubicBezTo>
                    <a:pt x="21130" y="4634"/>
                    <a:pt x="32316" y="0"/>
                    <a:pt x="43981" y="0"/>
                  </a:cubicBezTo>
                  <a:close/>
                </a:path>
              </a:pathLst>
            </a:custGeom>
            <a:solidFill>
              <a:srgbClr val="E8CDB3"/>
            </a:solidFill>
          </p:spPr>
        </p:sp>
        <p:sp>
          <p:nvSpPr>
            <p:cNvPr id="1048678" name="TextBox 6"/>
            <p:cNvSpPr txBox="1"/>
            <p:nvPr/>
          </p:nvSpPr>
          <p:spPr>
            <a:xfrm>
              <a:off x="0" y="-38100"/>
              <a:ext cx="2364448" cy="1191647"/>
            </a:xfrm>
            <a:prstGeom prst="rect">
              <a:avLst/>
            </a:prstGeom>
          </p:spPr>
          <p:txBody>
            <a:bodyPr lIns="50800" tIns="50800" rIns="50800" bIns="50800" rtlCol="0" anchor="ctr"/>
            <a:lstStyle/>
            <a:p>
              <a:pPr algn="ctr">
                <a:lnSpc>
                  <a:spcPts val="2659"/>
                </a:lnSpc>
                <a:spcBef>
                  <a:spcPct val="0"/>
                </a:spcBef>
              </a:pPr>
              <a:endParaRPr/>
            </a:p>
          </p:txBody>
        </p:sp>
      </p:grpSp>
      <p:sp>
        <p:nvSpPr>
          <p:cNvPr id="1048679" name="TextBox 7"/>
          <p:cNvSpPr txBox="1"/>
          <p:nvPr/>
        </p:nvSpPr>
        <p:spPr>
          <a:xfrm>
            <a:off x="9229382" y="595894"/>
            <a:ext cx="8836489" cy="4089400"/>
          </a:xfrm>
          <a:prstGeom prst="rect">
            <a:avLst/>
          </a:prstGeom>
        </p:spPr>
        <p:txBody>
          <a:bodyPr lIns="0" tIns="0" rIns="0" bIns="0" rtlCol="0" anchor="t">
            <a:spAutoFit/>
          </a:bodyPr>
          <a:lstStyle/>
          <a:p>
            <a:pPr>
              <a:lnSpc>
                <a:spcPts val="4620"/>
              </a:lnSpc>
              <a:spcBef>
                <a:spcPct val="0"/>
              </a:spcBef>
            </a:pPr>
            <a:r>
              <a:rPr lang="en-US" sz="3200">
                <a:solidFill>
                  <a:srgbClr val="5C8791"/>
                </a:solidFill>
                <a:latin typeface="Antic Bold"/>
              </a:rPr>
              <a:t>DTP pada sisi user digunakan untuk mengirim atau menerima data dari atau ke Server-DTP.User-DTP mungkin tidak hanya membangun sebuah koneksi data atau mendengarkan suatu koneksi data yang dating dari server. Ia juga berinteraksi dengan file system komponen-komponen local klien.</a:t>
            </a:r>
          </a:p>
        </p:txBody>
      </p:sp>
      <p:sp>
        <p:nvSpPr>
          <p:cNvPr id="1048680" name="TextBox 8"/>
          <p:cNvSpPr txBox="1"/>
          <p:nvPr/>
        </p:nvSpPr>
        <p:spPr>
          <a:xfrm>
            <a:off x="0" y="1602512"/>
            <a:ext cx="9063766" cy="2031999"/>
          </a:xfrm>
          <a:prstGeom prst="rect">
            <a:avLst/>
          </a:prstGeom>
        </p:spPr>
        <p:txBody>
          <a:bodyPr lIns="0" tIns="0" rIns="0" bIns="0" rtlCol="0" anchor="t">
            <a:spAutoFit/>
          </a:bodyPr>
          <a:lstStyle/>
          <a:p>
            <a:pPr algn="ctr">
              <a:lnSpc>
                <a:spcPts val="7980"/>
              </a:lnSpc>
            </a:pPr>
            <a:r>
              <a:rPr lang="en-US" sz="5600">
                <a:solidFill>
                  <a:srgbClr val="5C8791"/>
                </a:solidFill>
                <a:latin typeface="Borsok"/>
              </a:rPr>
              <a:t>2.User Data Transfer Process (User-DTP)</a:t>
            </a:r>
          </a:p>
        </p:txBody>
      </p:sp>
      <p:sp>
        <p:nvSpPr>
          <p:cNvPr id="1048681" name="Freeform 9"/>
          <p:cNvSpPr/>
          <p:nvPr/>
        </p:nvSpPr>
        <p:spPr>
          <a:xfrm rot="1035449">
            <a:off x="8369869" y="8258620"/>
            <a:ext cx="2200783" cy="863807"/>
          </a:xfrm>
          <a:custGeom>
            <a:avLst/>
            <a:gdLst/>
            <a:ahLst/>
            <a:cxnLst/>
            <a:rect l="l" t="t" r="r" b="b"/>
            <a:pathLst>
              <a:path w="2200783" h="863807">
                <a:moveTo>
                  <a:pt x="0" y="0"/>
                </a:moveTo>
                <a:lnTo>
                  <a:pt x="2200783" y="0"/>
                </a:lnTo>
                <a:lnTo>
                  <a:pt x="2200783" y="863807"/>
                </a:lnTo>
                <a:lnTo>
                  <a:pt x="0" y="863807"/>
                </a:lnTo>
                <a:lnTo>
                  <a:pt x="0" y="0"/>
                </a:lnTo>
                <a:close/>
              </a:path>
            </a:pathLst>
          </a:custGeom>
          <a:blipFill>
            <a:blip r:embed="rId4"/>
            <a:stretch>
              <a:fillRect/>
            </a:stretch>
          </a:blipFill>
        </p:spPr>
      </p:sp>
      <p:sp>
        <p:nvSpPr>
          <p:cNvPr id="1048682" name="TextBox 10"/>
          <p:cNvSpPr txBox="1"/>
          <p:nvPr/>
        </p:nvSpPr>
        <p:spPr>
          <a:xfrm>
            <a:off x="641390" y="7115645"/>
            <a:ext cx="8502610" cy="1156300"/>
          </a:xfrm>
          <a:prstGeom prst="rect">
            <a:avLst/>
          </a:prstGeom>
        </p:spPr>
        <p:txBody>
          <a:bodyPr lIns="0" tIns="0" rIns="0" bIns="0" rtlCol="0" anchor="t">
            <a:spAutoFit/>
          </a:bodyPr>
          <a:lstStyle/>
          <a:p>
            <a:pPr algn="ctr">
              <a:lnSpc>
                <a:spcPts val="9240"/>
              </a:lnSpc>
            </a:pPr>
            <a:r>
              <a:rPr lang="en-US" sz="6500">
                <a:solidFill>
                  <a:srgbClr val="5C8791"/>
                </a:solidFill>
                <a:latin typeface="Borsok"/>
              </a:rPr>
              <a:t>3.User Interface</a:t>
            </a:r>
          </a:p>
        </p:txBody>
      </p:sp>
      <p:grpSp>
        <p:nvGrpSpPr>
          <p:cNvPr id="47" name="Group 11"/>
          <p:cNvGrpSpPr/>
          <p:nvPr/>
        </p:nvGrpSpPr>
        <p:grpSpPr>
          <a:xfrm>
            <a:off x="8866508" y="5627028"/>
            <a:ext cx="8977514" cy="4285933"/>
            <a:chOff x="0" y="0"/>
            <a:chExt cx="2364448" cy="1128805"/>
          </a:xfrm>
        </p:grpSpPr>
        <p:sp>
          <p:nvSpPr>
            <p:cNvPr id="1048683" name="Freeform 12"/>
            <p:cNvSpPr/>
            <p:nvPr/>
          </p:nvSpPr>
          <p:spPr>
            <a:xfrm>
              <a:off x="0" y="0"/>
              <a:ext cx="2364448" cy="1128805"/>
            </a:xfrm>
            <a:custGeom>
              <a:avLst/>
              <a:gdLst/>
              <a:ahLst/>
              <a:cxnLst/>
              <a:rect l="l" t="t" r="r" b="b"/>
              <a:pathLst>
                <a:path w="2364448" h="1128805">
                  <a:moveTo>
                    <a:pt x="43981" y="0"/>
                  </a:moveTo>
                  <a:lnTo>
                    <a:pt x="2320467" y="0"/>
                  </a:lnTo>
                  <a:cubicBezTo>
                    <a:pt x="2332132" y="0"/>
                    <a:pt x="2343318" y="4634"/>
                    <a:pt x="2351567" y="12882"/>
                  </a:cubicBezTo>
                  <a:cubicBezTo>
                    <a:pt x="2359814" y="21130"/>
                    <a:pt x="2364448" y="32316"/>
                    <a:pt x="2364448" y="43981"/>
                  </a:cubicBezTo>
                  <a:lnTo>
                    <a:pt x="2364448" y="1084825"/>
                  </a:lnTo>
                  <a:cubicBezTo>
                    <a:pt x="2364448" y="1096489"/>
                    <a:pt x="2359814" y="1107676"/>
                    <a:pt x="2351567" y="1115924"/>
                  </a:cubicBezTo>
                  <a:cubicBezTo>
                    <a:pt x="2343318" y="1124172"/>
                    <a:pt x="2332132" y="1128805"/>
                    <a:pt x="2320467" y="1128805"/>
                  </a:cubicBezTo>
                  <a:lnTo>
                    <a:pt x="43981" y="1128805"/>
                  </a:lnTo>
                  <a:cubicBezTo>
                    <a:pt x="32316" y="1128805"/>
                    <a:pt x="21130" y="1124172"/>
                    <a:pt x="12882" y="1115924"/>
                  </a:cubicBezTo>
                  <a:cubicBezTo>
                    <a:pt x="4634" y="1107676"/>
                    <a:pt x="0" y="1096489"/>
                    <a:pt x="0" y="1084825"/>
                  </a:cubicBezTo>
                  <a:lnTo>
                    <a:pt x="0" y="43981"/>
                  </a:lnTo>
                  <a:cubicBezTo>
                    <a:pt x="0" y="32316"/>
                    <a:pt x="4634" y="21130"/>
                    <a:pt x="12882" y="12882"/>
                  </a:cubicBezTo>
                  <a:cubicBezTo>
                    <a:pt x="21130" y="4634"/>
                    <a:pt x="32316" y="0"/>
                    <a:pt x="43981" y="0"/>
                  </a:cubicBezTo>
                  <a:close/>
                </a:path>
              </a:pathLst>
            </a:custGeom>
            <a:solidFill>
              <a:srgbClr val="E8CDB3"/>
            </a:solidFill>
          </p:spPr>
        </p:sp>
        <p:sp>
          <p:nvSpPr>
            <p:cNvPr id="1048684" name="TextBox 13"/>
            <p:cNvSpPr txBox="1"/>
            <p:nvPr/>
          </p:nvSpPr>
          <p:spPr>
            <a:xfrm>
              <a:off x="0" y="-38100"/>
              <a:ext cx="2364448" cy="1166905"/>
            </a:xfrm>
            <a:prstGeom prst="rect">
              <a:avLst/>
            </a:prstGeom>
          </p:spPr>
          <p:txBody>
            <a:bodyPr lIns="50800" tIns="50800" rIns="50800" bIns="50800" rtlCol="0" anchor="ctr"/>
            <a:lstStyle/>
            <a:p>
              <a:pPr algn="ctr">
                <a:lnSpc>
                  <a:spcPts val="2659"/>
                </a:lnSpc>
                <a:spcBef>
                  <a:spcPct val="0"/>
                </a:spcBef>
              </a:pPr>
              <a:endParaRPr/>
            </a:p>
          </p:txBody>
        </p:sp>
      </p:grpSp>
      <p:sp>
        <p:nvSpPr>
          <p:cNvPr id="1048685" name="TextBox 14"/>
          <p:cNvSpPr txBox="1"/>
          <p:nvPr/>
        </p:nvSpPr>
        <p:spPr>
          <a:xfrm>
            <a:off x="9229382" y="5655846"/>
            <a:ext cx="8251767" cy="4257115"/>
          </a:xfrm>
          <a:prstGeom prst="rect">
            <a:avLst/>
          </a:prstGeom>
        </p:spPr>
        <p:txBody>
          <a:bodyPr lIns="0" tIns="0" rIns="0" bIns="0" rtlCol="0" anchor="t">
            <a:spAutoFit/>
          </a:bodyPr>
          <a:lstStyle/>
          <a:p>
            <a:pPr>
              <a:lnSpc>
                <a:spcPts val="4200"/>
              </a:lnSpc>
              <a:spcBef>
                <a:spcPct val="0"/>
              </a:spcBef>
            </a:pPr>
            <a:r>
              <a:rPr lang="en-US" sz="2900">
                <a:solidFill>
                  <a:srgbClr val="5C8791"/>
                </a:solidFill>
                <a:latin typeface="Antic Bold"/>
              </a:rPr>
              <a:t>Antar muka user menyediakan antar muka FTP yang lebih “friendly” untuk pengguna manusia. Ia memungkinkan penggunaan perintah fungsi FTP yang berorientasi pada pengguna ketimbang perintah internal FTP kriptik, dan juga memungkinkan untuk menyampaikan pada pengguna hasil dan informasi sesi FTP yang dilakukannya.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6D8E6"/>
        </a:solidFill>
        <a:effectLst/>
      </p:bgPr>
    </p:bg>
    <p:spTree>
      <p:nvGrpSpPr>
        <p:cNvPr id="1" name=""/>
        <p:cNvGrpSpPr/>
        <p:nvPr/>
      </p:nvGrpSpPr>
      <p:grpSpPr>
        <a:xfrm>
          <a:off x="0" y="0"/>
          <a:ext cx="0" cy="0"/>
          <a:chOff x="0" y="0"/>
          <a:chExt cx="0" cy="0"/>
        </a:xfrm>
      </p:grpSpPr>
      <p:sp>
        <p:nvSpPr>
          <p:cNvPr id="1048686" name="Freeform 2"/>
          <p:cNvSpPr/>
          <p:nvPr/>
        </p:nvSpPr>
        <p:spPr>
          <a:xfrm>
            <a:off x="-1262374" y="-1234471"/>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87" name="Freeform 3"/>
          <p:cNvSpPr/>
          <p:nvPr/>
        </p:nvSpPr>
        <p:spPr>
          <a:xfrm>
            <a:off x="15798233" y="7372033"/>
            <a:ext cx="4091579" cy="4114800"/>
          </a:xfrm>
          <a:custGeom>
            <a:avLst/>
            <a:gdLst/>
            <a:ahLst/>
            <a:cxnLst/>
            <a:rect l="l" t="t" r="r" b="b"/>
            <a:pathLst>
              <a:path w="4091579" h="4114800">
                <a:moveTo>
                  <a:pt x="0" y="0"/>
                </a:moveTo>
                <a:lnTo>
                  <a:pt x="4091579" y="0"/>
                </a:lnTo>
                <a:lnTo>
                  <a:pt x="4091579" y="4114800"/>
                </a:lnTo>
                <a:lnTo>
                  <a:pt x="0" y="4114800"/>
                </a:lnTo>
                <a:lnTo>
                  <a:pt x="0" y="0"/>
                </a:lnTo>
                <a:close/>
              </a:path>
            </a:pathLst>
          </a:custGeom>
          <a:blipFill>
            <a:blip r:embed="rId2"/>
            <a:stretch>
              <a:fillRect/>
            </a:stretch>
          </a:blipFill>
        </p:spPr>
      </p:sp>
      <p:sp>
        <p:nvSpPr>
          <p:cNvPr id="1048688" name="Freeform 4"/>
          <p:cNvSpPr/>
          <p:nvPr/>
        </p:nvSpPr>
        <p:spPr>
          <a:xfrm>
            <a:off x="15498584" y="-1774110"/>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89" name="Freeform 5"/>
          <p:cNvSpPr/>
          <p:nvPr/>
        </p:nvSpPr>
        <p:spPr>
          <a:xfrm>
            <a:off x="-1262374" y="7855561"/>
            <a:ext cx="4054948" cy="4114800"/>
          </a:xfrm>
          <a:custGeom>
            <a:avLst/>
            <a:gdLst/>
            <a:ahLst/>
            <a:cxnLst/>
            <a:rect l="l" t="t" r="r" b="b"/>
            <a:pathLst>
              <a:path w="4054948" h="4114800">
                <a:moveTo>
                  <a:pt x="0" y="0"/>
                </a:moveTo>
                <a:lnTo>
                  <a:pt x="4054948" y="0"/>
                </a:lnTo>
                <a:lnTo>
                  <a:pt x="4054948" y="4114800"/>
                </a:lnTo>
                <a:lnTo>
                  <a:pt x="0" y="4114800"/>
                </a:lnTo>
                <a:lnTo>
                  <a:pt x="0" y="0"/>
                </a:lnTo>
                <a:close/>
              </a:path>
            </a:pathLst>
          </a:custGeom>
          <a:blipFill>
            <a:blip r:embed="rId3"/>
            <a:stretch>
              <a:fillRect/>
            </a:stretch>
          </a:blipFill>
        </p:spPr>
      </p:sp>
      <p:sp>
        <p:nvSpPr>
          <p:cNvPr id="1048690" name="Freeform 6"/>
          <p:cNvSpPr/>
          <p:nvPr/>
        </p:nvSpPr>
        <p:spPr>
          <a:xfrm>
            <a:off x="3182700" y="2588340"/>
            <a:ext cx="1389428" cy="1283326"/>
          </a:xfrm>
          <a:custGeom>
            <a:avLst/>
            <a:gdLst/>
            <a:ahLst/>
            <a:cxnLst/>
            <a:rect l="l" t="t" r="r" b="b"/>
            <a:pathLst>
              <a:path w="1389428" h="1283326">
                <a:moveTo>
                  <a:pt x="0" y="0"/>
                </a:moveTo>
                <a:lnTo>
                  <a:pt x="1389428" y="0"/>
                </a:lnTo>
                <a:lnTo>
                  <a:pt x="1389428" y="1283327"/>
                </a:lnTo>
                <a:lnTo>
                  <a:pt x="0" y="1283327"/>
                </a:lnTo>
                <a:lnTo>
                  <a:pt x="0" y="0"/>
                </a:lnTo>
                <a:close/>
              </a:path>
            </a:pathLst>
          </a:custGeom>
          <a:blipFill>
            <a:blip r:embed="rId4"/>
            <a:stretch>
              <a:fillRect/>
            </a:stretch>
          </a:blipFill>
        </p:spPr>
      </p:sp>
      <p:sp>
        <p:nvSpPr>
          <p:cNvPr id="1048691" name="Freeform 7"/>
          <p:cNvSpPr/>
          <p:nvPr/>
        </p:nvSpPr>
        <p:spPr>
          <a:xfrm>
            <a:off x="13533757" y="7193132"/>
            <a:ext cx="1045833" cy="965969"/>
          </a:xfrm>
          <a:custGeom>
            <a:avLst/>
            <a:gdLst/>
            <a:ahLst/>
            <a:cxnLst/>
            <a:rect l="l" t="t" r="r" b="b"/>
            <a:pathLst>
              <a:path w="1045833" h="965969">
                <a:moveTo>
                  <a:pt x="0" y="0"/>
                </a:moveTo>
                <a:lnTo>
                  <a:pt x="1045833" y="0"/>
                </a:lnTo>
                <a:lnTo>
                  <a:pt x="1045833" y="965969"/>
                </a:lnTo>
                <a:lnTo>
                  <a:pt x="0" y="965969"/>
                </a:lnTo>
                <a:lnTo>
                  <a:pt x="0" y="0"/>
                </a:lnTo>
                <a:close/>
              </a:path>
            </a:pathLst>
          </a:custGeom>
          <a:blipFill>
            <a:blip r:embed="rId4"/>
            <a:stretch>
              <a:fillRect/>
            </a:stretch>
          </a:blipFill>
        </p:spPr>
      </p:sp>
      <p:sp>
        <p:nvSpPr>
          <p:cNvPr id="1048692" name="Freeform 8"/>
          <p:cNvSpPr/>
          <p:nvPr/>
        </p:nvSpPr>
        <p:spPr>
          <a:xfrm rot="1118164">
            <a:off x="12089725" y="2325548"/>
            <a:ext cx="2115686" cy="1808911"/>
          </a:xfrm>
          <a:custGeom>
            <a:avLst/>
            <a:gdLst/>
            <a:ahLst/>
            <a:cxnLst/>
            <a:rect l="l" t="t" r="r" b="b"/>
            <a:pathLst>
              <a:path w="2115686" h="1808911">
                <a:moveTo>
                  <a:pt x="0" y="0"/>
                </a:moveTo>
                <a:lnTo>
                  <a:pt x="2115686" y="0"/>
                </a:lnTo>
                <a:lnTo>
                  <a:pt x="2115686" y="1808911"/>
                </a:lnTo>
                <a:lnTo>
                  <a:pt x="0" y="1808911"/>
                </a:lnTo>
                <a:lnTo>
                  <a:pt x="0" y="0"/>
                </a:lnTo>
                <a:close/>
              </a:path>
            </a:pathLst>
          </a:custGeom>
          <a:blipFill>
            <a:blip r:embed="rId5"/>
            <a:stretch>
              <a:fillRect/>
            </a:stretch>
          </a:blipFill>
        </p:spPr>
      </p:sp>
      <p:sp>
        <p:nvSpPr>
          <p:cNvPr id="1048693" name="TextBox 9"/>
          <p:cNvSpPr txBox="1"/>
          <p:nvPr/>
        </p:nvSpPr>
        <p:spPr>
          <a:xfrm>
            <a:off x="4038728" y="4082560"/>
            <a:ext cx="10210543" cy="1943100"/>
          </a:xfrm>
          <a:prstGeom prst="rect">
            <a:avLst/>
          </a:prstGeom>
        </p:spPr>
        <p:txBody>
          <a:bodyPr lIns="0" tIns="0" rIns="0" bIns="0" rtlCol="0" anchor="t">
            <a:spAutoFit/>
          </a:bodyPr>
          <a:lstStyle/>
          <a:p>
            <a:pPr algn="ctr">
              <a:lnSpc>
                <a:spcPts val="15345"/>
              </a:lnSpc>
            </a:pPr>
            <a:r>
              <a:rPr lang="en-US" sz="10961">
                <a:solidFill>
                  <a:srgbClr val="5C8791"/>
                </a:solidFill>
                <a:latin typeface="Borsok"/>
              </a:rPr>
              <a:t>TERIMA KASIH</a:t>
            </a:r>
            <a:endParaRPr lang="zh-CN" altLang="en-US"/>
          </a:p>
        </p:txBody>
      </p:sp>
      <p:sp>
        <p:nvSpPr>
          <p:cNvPr id="1048694" name="Freeform 10"/>
          <p:cNvSpPr/>
          <p:nvPr/>
        </p:nvSpPr>
        <p:spPr>
          <a:xfrm rot="1035449">
            <a:off x="4117321" y="6720996"/>
            <a:ext cx="2200783" cy="863807"/>
          </a:xfrm>
          <a:custGeom>
            <a:avLst/>
            <a:gdLst/>
            <a:ahLst/>
            <a:cxnLst/>
            <a:rect l="l" t="t" r="r" b="b"/>
            <a:pathLst>
              <a:path w="2200783" h="863807">
                <a:moveTo>
                  <a:pt x="0" y="0"/>
                </a:moveTo>
                <a:lnTo>
                  <a:pt x="2200783" y="0"/>
                </a:lnTo>
                <a:lnTo>
                  <a:pt x="2200783" y="863807"/>
                </a:lnTo>
                <a:lnTo>
                  <a:pt x="0" y="863807"/>
                </a:lnTo>
                <a:lnTo>
                  <a:pt x="0" y="0"/>
                </a:lnTo>
                <a:close/>
              </a:path>
            </a:pathLst>
          </a:custGeom>
          <a:blipFill>
            <a:blip r:embed="rId6"/>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621</Words>
  <Application>Microsoft Office PowerPoint</Application>
  <PresentationFormat>Custom</PresentationFormat>
  <Paragraphs>44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Antic Bold</vt:lpstr>
      <vt:lpstr>Calibri</vt:lpstr>
      <vt:lpstr>Borsok</vt:lpstr>
      <vt:lpstr>Antic</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Komponen FTP kelompok 2</dc:title>
  <dc:creator>Infinix X6812B</dc:creator>
  <cp:lastModifiedBy>MP28W6QW@outlook.com</cp:lastModifiedBy>
  <cp:revision>1</cp:revision>
  <dcterms:created xsi:type="dcterms:W3CDTF">2006-08-15T10:00:00Z</dcterms:created>
  <dcterms:modified xsi:type="dcterms:W3CDTF">2024-01-12T03:43:26Z</dcterms:modified>
</cp:coreProperties>
</file>